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notesSlides/notesSlide28.xml" ContentType="application/vnd.openxmlformats-officedocument.presentationml.notesSlide+xml"/>
  <Override PartName="/ppt/tags/tag44.xml" ContentType="application/vnd.openxmlformats-officedocument.presentationml.tags+xml"/>
  <Override PartName="/ppt/notesSlides/notesSlide29.xml" ContentType="application/vnd.openxmlformats-officedocument.presentationml.notesSlide+xml"/>
  <Override PartName="/ppt/tags/tag45.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4"/>
  </p:sldMasterIdLst>
  <p:notesMasterIdLst>
    <p:notesMasterId r:id="rId36"/>
  </p:notesMasterIdLst>
  <p:sldIdLst>
    <p:sldId id="256" r:id="rId5"/>
    <p:sldId id="264" r:id="rId6"/>
    <p:sldId id="2145707806" r:id="rId7"/>
    <p:sldId id="2145707798" r:id="rId8"/>
    <p:sldId id="2145707596" r:id="rId9"/>
    <p:sldId id="2145707799" r:id="rId10"/>
    <p:sldId id="2145707807" r:id="rId11"/>
    <p:sldId id="2145707819" r:id="rId12"/>
    <p:sldId id="2145707809" r:id="rId13"/>
    <p:sldId id="2145707790" r:id="rId14"/>
    <p:sldId id="2145707795" r:id="rId15"/>
    <p:sldId id="2145707796" r:id="rId16"/>
    <p:sldId id="2145707797" r:id="rId17"/>
    <p:sldId id="2145707730" r:id="rId18"/>
    <p:sldId id="2145707793" r:id="rId19"/>
    <p:sldId id="2145707810" r:id="rId20"/>
    <p:sldId id="2145707800" r:id="rId21"/>
    <p:sldId id="2145707801" r:id="rId22"/>
    <p:sldId id="2145707811" r:id="rId23"/>
    <p:sldId id="2145707803" r:id="rId24"/>
    <p:sldId id="2145707804" r:id="rId25"/>
    <p:sldId id="2145707792" r:id="rId26"/>
    <p:sldId id="2145707812" r:id="rId27"/>
    <p:sldId id="2145707813" r:id="rId28"/>
    <p:sldId id="2145707814" r:id="rId29"/>
    <p:sldId id="2145707815" r:id="rId30"/>
    <p:sldId id="2145707816" r:id="rId31"/>
    <p:sldId id="2145707817" r:id="rId32"/>
    <p:sldId id="2145707818" r:id="rId33"/>
    <p:sldId id="2145707820" r:id="rId34"/>
    <p:sldId id="2145707821"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586511-B837-ECDE-1348-0D68FAFAEB2B}" name="Díaz Vázquez, Stephanie (AAFAF)" initials="DVS(" userId="Díaz Vázquez, Stephanie (AAFAF)" providerId="None"/>
  <p188:author id="{299E1F24-231F-84B9-0714-D70BBE7EB611}" name="Kent Hubin" initials="KH" userId="S::kent.hubin@ankura.com::b22a4ccd-2da0-4f5f-ad88-27d16585e8f1" providerId="AD"/>
  <p188:author id="{06460C29-A8D1-B69C-0A43-5D3C6B726C3B}" name="Ken Miller" initials="KM" userId="S::ken.miller@ankura.com::de9a7068-2dd1-4f30-890c-d0961b68c621" providerId="AD"/>
  <p188:author id="{011A702D-BC44-FC41-952B-4EBF721D5416}" name="Ken Miller" initials="" userId="S::Ken.Miller@ankura.com::de9a7068-2dd1-4f30-890c-d0961b68c621" providerId="AD"/>
  <p188:author id="{39393143-7F12-D38E-ABB0-5BEAE9F77764}" name="Kent Hubin" initials="" userId="S::Kent.Hubin@ankura.com::b22a4ccd-2da0-4f5f-ad88-27d16585e8f1" providerId="AD"/>
  <p188:author id="{A83F2D64-3111-AD69-E2F9-A5B2D9B809D5}" name="Jono Hirsch" initials="" userId="S::Jono.Hirsch@ankura.com::a6d3b212-b6bb-4f71-a1c2-66cfa706d968" providerId="AD"/>
  <p188:author id="{8C489286-D43D-B387-1089-EE984A1E09D9}" name="De Jesús Suarez, Natalia J. (AAFAF)" initials="DJSNJ(" userId="S::Natalia.DeJesus@aafaf.pr.gov::9335929e-6cf0-4195-871a-61ee80d45b55" providerId="AD"/>
  <p188:author id="{A6D74F9C-F77F-A808-AA50-3F9C2F2B7A5F}" name="Díaz Vázquez, Stephanie (AAFAF)" initials="SD" userId="S::Stephanie.Diaz@aafaf.pr.gov::481bb752-7ff1-4ef8-beef-0f9f0e6c01d4" providerId="AD"/>
  <p188:author id="{998FB5C4-9B4A-C0B3-D904-C4B1511052E2}" name="Carlos A. Gonzalez" initials="CG" userId="S::Carlos.Gonzalez@ankura.com::56494d97-3eff-4039-a6cd-2cf7e00ae108" providerId="AD"/>
  <p188:author id="{79FD85D8-743C-E6E6-66CC-979BEDAF246E}" name="Jono Hirsch" initials="JH" userId="S::jono.hirsch@ankura.com::a6d3b212-b6bb-4f71-a1c2-66cfa706d968" providerId="AD"/>
  <p188:author id="{963120D9-67C3-92CD-4C65-6D7906F9C988}" name="De Jesús Suarez, Natalia J. (AAFAF)" initials="D(" userId="S::natalia.dejesus@aafaf.pr.gov::9335929e-6cf0-4195-871a-61ee80d45b55" providerId="AD"/>
  <p188:author id="{8398F2E5-9238-F1F3-86EF-DE3BA1BCA3E9}" name="Juan Loaiza" initials="JL" userId="S::juan.loaiza@ankura.com::234ae282-9c6f-4ec9-b76b-4bebc38a47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Flanagan" initials="RF" lastIdx="1" clrIdx="0">
    <p:extLst>
      <p:ext uri="{19B8F6BF-5375-455C-9EA6-DF929625EA0E}">
        <p15:presenceInfo xmlns:p15="http://schemas.microsoft.com/office/powerpoint/2012/main" userId="S::ryan.flanagan@ankura.com::a858ae18-1ba9-4b38-8675-e7b50ab703a2" providerId="AD"/>
      </p:ext>
    </p:extLst>
  </p:cmAuthor>
  <p:cmAuthor id="2" name="Ken Miller" initials="KM" lastIdx="1" clrIdx="1">
    <p:extLst>
      <p:ext uri="{19B8F6BF-5375-455C-9EA6-DF929625EA0E}">
        <p15:presenceInfo xmlns:p15="http://schemas.microsoft.com/office/powerpoint/2012/main" userId="S::Ken.Miller@ankura.com::de9a7068-2dd1-4f30-890c-d0961b68c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9EBF5"/>
    <a:srgbClr val="006666"/>
    <a:srgbClr val="4691A3"/>
    <a:srgbClr val="28728B"/>
    <a:srgbClr val="19143A"/>
    <a:srgbClr val="2F2262"/>
    <a:srgbClr val="FF0000"/>
    <a:srgbClr val="FF7575"/>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660"/>
  </p:normalViewPr>
  <p:slideViewPr>
    <p:cSldViewPr snapToGrid="0">
      <p:cViewPr varScale="1">
        <p:scale>
          <a:sx n="91" d="100"/>
          <a:sy n="91" d="100"/>
        </p:scale>
        <p:origin x="1140" y="84"/>
      </p:cViewPr>
      <p:guideLst>
        <p:guide orient="horz" pos="6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Batlle" userId="8ccba6e45230ab0a" providerId="LiveId" clId="{95F6CC20-D3B1-479A-A9B0-BF5322D958ED}"/>
    <pc:docChg chg="modSld">
      <pc:chgData name="Juan Batlle" userId="8ccba6e45230ab0a" providerId="LiveId" clId="{95F6CC20-D3B1-479A-A9B0-BF5322D958ED}" dt="2024-10-02T19:30:57.915" v="19" actId="20577"/>
      <pc:docMkLst>
        <pc:docMk/>
      </pc:docMkLst>
      <pc:sldChg chg="modSp mod">
        <pc:chgData name="Juan Batlle" userId="8ccba6e45230ab0a" providerId="LiveId" clId="{95F6CC20-D3B1-479A-A9B0-BF5322D958ED}" dt="2024-10-02T19:30:57.915" v="19" actId="20577"/>
        <pc:sldMkLst>
          <pc:docMk/>
          <pc:sldMk cId="3549466516" sldId="2145707790"/>
        </pc:sldMkLst>
        <pc:graphicFrameChg chg="modGraphic">
          <ac:chgData name="Juan Batlle" userId="8ccba6e45230ab0a" providerId="LiveId" clId="{95F6CC20-D3B1-479A-A9B0-BF5322D958ED}" dt="2024-10-02T19:30:33.564" v="9" actId="20577"/>
          <ac:graphicFrameMkLst>
            <pc:docMk/>
            <pc:sldMk cId="3549466516" sldId="2145707790"/>
            <ac:graphicFrameMk id="4" creationId="{9912E93C-7B60-CC3E-71BF-21EC513EDB39}"/>
          </ac:graphicFrameMkLst>
        </pc:graphicFrameChg>
        <pc:graphicFrameChg chg="modGraphic">
          <ac:chgData name="Juan Batlle" userId="8ccba6e45230ab0a" providerId="LiveId" clId="{95F6CC20-D3B1-479A-A9B0-BF5322D958ED}" dt="2024-10-02T19:30:57.915" v="19" actId="20577"/>
          <ac:graphicFrameMkLst>
            <pc:docMk/>
            <pc:sldMk cId="3549466516" sldId="2145707790"/>
            <ac:graphicFrameMk id="13" creationId="{90C56532-4DED-0D0F-FB42-BDD383889FF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78C62-F966-5947-B35C-8D970BC5B1E4}" type="datetimeFigureOut">
              <a:rPr lang="en-PR" smtClean="0"/>
              <a:t>10/02/2024</a:t>
            </a:fld>
            <a:endParaRPr lang="en-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D62AD-E197-084B-9F19-D5405C6E216B}" type="slidenum">
              <a:rPr lang="en-PR" smtClean="0"/>
              <a:t>‹#›</a:t>
            </a:fld>
            <a:endParaRPr lang="en-PR"/>
          </a:p>
        </p:txBody>
      </p:sp>
    </p:spTree>
    <p:extLst>
      <p:ext uri="{BB962C8B-B14F-4D97-AF65-F5344CB8AC3E}">
        <p14:creationId xmlns:p14="http://schemas.microsoft.com/office/powerpoint/2010/main" val="11125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0</a:t>
            </a:fld>
            <a:endParaRPr lang="en-PR"/>
          </a:p>
        </p:txBody>
      </p:sp>
    </p:spTree>
    <p:extLst>
      <p:ext uri="{BB962C8B-B14F-4D97-AF65-F5344CB8AC3E}">
        <p14:creationId xmlns:p14="http://schemas.microsoft.com/office/powerpoint/2010/main" val="405599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10</a:t>
            </a:fld>
            <a:endParaRPr lang="en-PR"/>
          </a:p>
        </p:txBody>
      </p:sp>
    </p:spTree>
    <p:extLst>
      <p:ext uri="{BB962C8B-B14F-4D97-AF65-F5344CB8AC3E}">
        <p14:creationId xmlns:p14="http://schemas.microsoft.com/office/powerpoint/2010/main" val="214427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11</a:t>
            </a:fld>
            <a:endParaRPr lang="en-PR"/>
          </a:p>
        </p:txBody>
      </p:sp>
    </p:spTree>
    <p:extLst>
      <p:ext uri="{BB962C8B-B14F-4D97-AF65-F5344CB8AC3E}">
        <p14:creationId xmlns:p14="http://schemas.microsoft.com/office/powerpoint/2010/main" val="92602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12</a:t>
            </a:fld>
            <a:endParaRPr lang="en-PR"/>
          </a:p>
        </p:txBody>
      </p:sp>
    </p:spTree>
    <p:extLst>
      <p:ext uri="{BB962C8B-B14F-4D97-AF65-F5344CB8AC3E}">
        <p14:creationId xmlns:p14="http://schemas.microsoft.com/office/powerpoint/2010/main" val="56593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13</a:t>
            </a:fld>
            <a:endParaRPr lang="en-PR"/>
          </a:p>
        </p:txBody>
      </p:sp>
    </p:spTree>
    <p:extLst>
      <p:ext uri="{BB962C8B-B14F-4D97-AF65-F5344CB8AC3E}">
        <p14:creationId xmlns:p14="http://schemas.microsoft.com/office/powerpoint/2010/main" val="40701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14</a:t>
            </a:fld>
            <a:endParaRPr lang="en-PR"/>
          </a:p>
        </p:txBody>
      </p:sp>
    </p:spTree>
    <p:extLst>
      <p:ext uri="{BB962C8B-B14F-4D97-AF65-F5344CB8AC3E}">
        <p14:creationId xmlns:p14="http://schemas.microsoft.com/office/powerpoint/2010/main" val="291538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15</a:t>
            </a:fld>
            <a:endParaRPr lang="en-PR"/>
          </a:p>
        </p:txBody>
      </p:sp>
    </p:spTree>
    <p:extLst>
      <p:ext uri="{BB962C8B-B14F-4D97-AF65-F5344CB8AC3E}">
        <p14:creationId xmlns:p14="http://schemas.microsoft.com/office/powerpoint/2010/main" val="21228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16</a:t>
            </a:fld>
            <a:endParaRPr lang="en-PR"/>
          </a:p>
        </p:txBody>
      </p:sp>
    </p:spTree>
    <p:extLst>
      <p:ext uri="{BB962C8B-B14F-4D97-AF65-F5344CB8AC3E}">
        <p14:creationId xmlns:p14="http://schemas.microsoft.com/office/powerpoint/2010/main" val="233317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17</a:t>
            </a:fld>
            <a:endParaRPr lang="en-PR"/>
          </a:p>
        </p:txBody>
      </p:sp>
    </p:spTree>
    <p:extLst>
      <p:ext uri="{BB962C8B-B14F-4D97-AF65-F5344CB8AC3E}">
        <p14:creationId xmlns:p14="http://schemas.microsoft.com/office/powerpoint/2010/main" val="3184685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18</a:t>
            </a:fld>
            <a:endParaRPr lang="en-PR"/>
          </a:p>
        </p:txBody>
      </p:sp>
    </p:spTree>
    <p:extLst>
      <p:ext uri="{BB962C8B-B14F-4D97-AF65-F5344CB8AC3E}">
        <p14:creationId xmlns:p14="http://schemas.microsoft.com/office/powerpoint/2010/main" val="306740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19</a:t>
            </a:fld>
            <a:endParaRPr lang="en-PR"/>
          </a:p>
        </p:txBody>
      </p:sp>
    </p:spTree>
    <p:extLst>
      <p:ext uri="{BB962C8B-B14F-4D97-AF65-F5344CB8AC3E}">
        <p14:creationId xmlns:p14="http://schemas.microsoft.com/office/powerpoint/2010/main" val="210917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2</a:t>
            </a:fld>
            <a:endParaRPr lang="en-PR"/>
          </a:p>
        </p:txBody>
      </p:sp>
    </p:spTree>
    <p:extLst>
      <p:ext uri="{BB962C8B-B14F-4D97-AF65-F5344CB8AC3E}">
        <p14:creationId xmlns:p14="http://schemas.microsoft.com/office/powerpoint/2010/main" val="174053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20</a:t>
            </a:fld>
            <a:endParaRPr lang="en-PR"/>
          </a:p>
        </p:txBody>
      </p:sp>
    </p:spTree>
    <p:extLst>
      <p:ext uri="{BB962C8B-B14F-4D97-AF65-F5344CB8AC3E}">
        <p14:creationId xmlns:p14="http://schemas.microsoft.com/office/powerpoint/2010/main" val="1355720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21</a:t>
            </a:fld>
            <a:endParaRPr lang="en-PR"/>
          </a:p>
        </p:txBody>
      </p:sp>
    </p:spTree>
    <p:extLst>
      <p:ext uri="{BB962C8B-B14F-4D97-AF65-F5344CB8AC3E}">
        <p14:creationId xmlns:p14="http://schemas.microsoft.com/office/powerpoint/2010/main" val="3155499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22</a:t>
            </a:fld>
            <a:endParaRPr lang="en-PR"/>
          </a:p>
        </p:txBody>
      </p:sp>
    </p:spTree>
    <p:extLst>
      <p:ext uri="{BB962C8B-B14F-4D97-AF65-F5344CB8AC3E}">
        <p14:creationId xmlns:p14="http://schemas.microsoft.com/office/powerpoint/2010/main" val="391992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23</a:t>
            </a:fld>
            <a:endParaRPr lang="en-PR"/>
          </a:p>
        </p:txBody>
      </p:sp>
    </p:spTree>
    <p:extLst>
      <p:ext uri="{BB962C8B-B14F-4D97-AF65-F5344CB8AC3E}">
        <p14:creationId xmlns:p14="http://schemas.microsoft.com/office/powerpoint/2010/main" val="781152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24</a:t>
            </a:fld>
            <a:endParaRPr lang="en-PR"/>
          </a:p>
        </p:txBody>
      </p:sp>
    </p:spTree>
    <p:extLst>
      <p:ext uri="{BB962C8B-B14F-4D97-AF65-F5344CB8AC3E}">
        <p14:creationId xmlns:p14="http://schemas.microsoft.com/office/powerpoint/2010/main" val="344128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25</a:t>
            </a:fld>
            <a:endParaRPr lang="en-PR"/>
          </a:p>
        </p:txBody>
      </p:sp>
    </p:spTree>
    <p:extLst>
      <p:ext uri="{BB962C8B-B14F-4D97-AF65-F5344CB8AC3E}">
        <p14:creationId xmlns:p14="http://schemas.microsoft.com/office/powerpoint/2010/main" val="26859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26</a:t>
            </a:fld>
            <a:endParaRPr lang="en-PR"/>
          </a:p>
        </p:txBody>
      </p:sp>
    </p:spTree>
    <p:extLst>
      <p:ext uri="{BB962C8B-B14F-4D97-AF65-F5344CB8AC3E}">
        <p14:creationId xmlns:p14="http://schemas.microsoft.com/office/powerpoint/2010/main" val="370099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27</a:t>
            </a:fld>
            <a:endParaRPr lang="en-PR"/>
          </a:p>
        </p:txBody>
      </p:sp>
    </p:spTree>
    <p:extLst>
      <p:ext uri="{BB962C8B-B14F-4D97-AF65-F5344CB8AC3E}">
        <p14:creationId xmlns:p14="http://schemas.microsoft.com/office/powerpoint/2010/main" val="2314570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28</a:t>
            </a:fld>
            <a:endParaRPr lang="en-PR"/>
          </a:p>
        </p:txBody>
      </p:sp>
    </p:spTree>
    <p:extLst>
      <p:ext uri="{BB962C8B-B14F-4D97-AF65-F5344CB8AC3E}">
        <p14:creationId xmlns:p14="http://schemas.microsoft.com/office/powerpoint/2010/main" val="2015457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29</a:t>
            </a:fld>
            <a:endParaRPr lang="en-PR"/>
          </a:p>
        </p:txBody>
      </p:sp>
    </p:spTree>
    <p:extLst>
      <p:ext uri="{BB962C8B-B14F-4D97-AF65-F5344CB8AC3E}">
        <p14:creationId xmlns:p14="http://schemas.microsoft.com/office/powerpoint/2010/main" val="148258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3</a:t>
            </a:fld>
            <a:endParaRPr lang="en-PR"/>
          </a:p>
        </p:txBody>
      </p:sp>
    </p:spTree>
    <p:extLst>
      <p:ext uri="{BB962C8B-B14F-4D97-AF65-F5344CB8AC3E}">
        <p14:creationId xmlns:p14="http://schemas.microsoft.com/office/powerpoint/2010/main" val="3630859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30</a:t>
            </a:fld>
            <a:endParaRPr lang="en-PR"/>
          </a:p>
        </p:txBody>
      </p:sp>
    </p:spTree>
    <p:extLst>
      <p:ext uri="{BB962C8B-B14F-4D97-AF65-F5344CB8AC3E}">
        <p14:creationId xmlns:p14="http://schemas.microsoft.com/office/powerpoint/2010/main" val="335830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4</a:t>
            </a:fld>
            <a:endParaRPr lang="en-PR"/>
          </a:p>
        </p:txBody>
      </p:sp>
    </p:spTree>
    <p:extLst>
      <p:ext uri="{BB962C8B-B14F-4D97-AF65-F5344CB8AC3E}">
        <p14:creationId xmlns:p14="http://schemas.microsoft.com/office/powerpoint/2010/main" val="151451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5</a:t>
            </a:fld>
            <a:endParaRPr lang="en-PR"/>
          </a:p>
        </p:txBody>
      </p:sp>
    </p:spTree>
    <p:extLst>
      <p:ext uri="{BB962C8B-B14F-4D97-AF65-F5344CB8AC3E}">
        <p14:creationId xmlns:p14="http://schemas.microsoft.com/office/powerpoint/2010/main" val="67179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6</a:t>
            </a:fld>
            <a:endParaRPr lang="en-PR"/>
          </a:p>
        </p:txBody>
      </p:sp>
    </p:spTree>
    <p:extLst>
      <p:ext uri="{BB962C8B-B14F-4D97-AF65-F5344CB8AC3E}">
        <p14:creationId xmlns:p14="http://schemas.microsoft.com/office/powerpoint/2010/main" val="58658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7</a:t>
            </a:fld>
            <a:endParaRPr lang="en-PR"/>
          </a:p>
        </p:txBody>
      </p:sp>
    </p:spTree>
    <p:extLst>
      <p:ext uri="{BB962C8B-B14F-4D97-AF65-F5344CB8AC3E}">
        <p14:creationId xmlns:p14="http://schemas.microsoft.com/office/powerpoint/2010/main" val="151451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D62AD-E197-084B-9F19-D5405C6E216B}" type="slidenum">
              <a:rPr lang="en-PR" smtClean="0"/>
              <a:t>8</a:t>
            </a:fld>
            <a:endParaRPr lang="en-PR"/>
          </a:p>
        </p:txBody>
      </p:sp>
    </p:spTree>
    <p:extLst>
      <p:ext uri="{BB962C8B-B14F-4D97-AF65-F5344CB8AC3E}">
        <p14:creationId xmlns:p14="http://schemas.microsoft.com/office/powerpoint/2010/main" val="7155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D62AD-E197-084B-9F19-D5405C6E216B}" type="slidenum">
              <a:rPr lang="en-PR" smtClean="0"/>
              <a:t>9</a:t>
            </a:fld>
            <a:endParaRPr lang="en-PR"/>
          </a:p>
        </p:txBody>
      </p:sp>
    </p:spTree>
    <p:extLst>
      <p:ext uri="{BB962C8B-B14F-4D97-AF65-F5344CB8AC3E}">
        <p14:creationId xmlns:p14="http://schemas.microsoft.com/office/powerpoint/2010/main" val="725715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2.png"/><Relationship Id="rId16"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5.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3B6FD08-96D8-DBDF-82ED-3C67F2785A0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purple background&#10;&#10;Description automatically generated">
            <a:extLst>
              <a:ext uri="{FF2B5EF4-FFF2-40B4-BE49-F238E27FC236}">
                <a16:creationId xmlns:a16="http://schemas.microsoft.com/office/drawing/2014/main" id="{61313F2F-5B96-6A70-BF63-238055CFED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9959"/>
            <a:ext cx="12192000" cy="6718041"/>
          </a:xfrm>
          <a:prstGeom prst="rect">
            <a:avLst/>
          </a:prstGeom>
        </p:spPr>
      </p:pic>
      <p:sp>
        <p:nvSpPr>
          <p:cNvPr id="3" name="Title 1">
            <a:extLst>
              <a:ext uri="{FF2B5EF4-FFF2-40B4-BE49-F238E27FC236}">
                <a16:creationId xmlns:a16="http://schemas.microsoft.com/office/drawing/2014/main" id="{C788ACCF-2208-A1A7-B43D-44D38A85736B}"/>
              </a:ext>
            </a:extLst>
          </p:cNvPr>
          <p:cNvSpPr>
            <a:spLocks noGrp="1"/>
          </p:cNvSpPr>
          <p:nvPr>
            <p:ph type="title" hasCustomPrompt="1"/>
          </p:nvPr>
        </p:nvSpPr>
        <p:spPr>
          <a:xfrm>
            <a:off x="310661" y="3312304"/>
            <a:ext cx="7842739" cy="1588127"/>
          </a:xfrm>
          <a:noFill/>
        </p:spPr>
        <p:txBody>
          <a:bodyPr wrap="square" rtlCol="0">
            <a:spAutoFit/>
          </a:bodyPr>
          <a:lstStyle>
            <a:lvl1pPr>
              <a:defRPr lang="en-US" sz="5400" b="1">
                <a:solidFill>
                  <a:schemeClr val="bg1"/>
                </a:solidFill>
                <a:latin typeface="Montserrat" pitchFamily="2" charset="77"/>
                <a:ea typeface="+mn-ea"/>
                <a:cs typeface="+mn-cs"/>
              </a:defRPr>
            </a:lvl1pPr>
          </a:lstStyle>
          <a:p>
            <a:pPr marL="0" lvl="0"/>
            <a:r>
              <a:rPr lang="en-US"/>
              <a:t>CLICK TO EDIT </a:t>
            </a:r>
            <a:br>
              <a:rPr lang="en-US"/>
            </a:br>
            <a:r>
              <a:rPr lang="en-US"/>
              <a:t>TITLE STYLE</a:t>
            </a:r>
          </a:p>
        </p:txBody>
      </p:sp>
      <p:pic>
        <p:nvPicPr>
          <p:cNvPr id="5" name="Picture 4" descr="Graphical user interface, text&#10;&#10;Description automatically generated">
            <a:extLst>
              <a:ext uri="{FF2B5EF4-FFF2-40B4-BE49-F238E27FC236}">
                <a16:creationId xmlns:a16="http://schemas.microsoft.com/office/drawing/2014/main" id="{4ADF42C6-296E-4205-E9C0-ABCAE18C5F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2" y="-4165"/>
            <a:ext cx="4497217" cy="1588126"/>
          </a:xfrm>
          <a:prstGeom prst="rect">
            <a:avLst/>
          </a:prstGeom>
        </p:spPr>
      </p:pic>
    </p:spTree>
    <p:extLst>
      <p:ext uri="{BB962C8B-B14F-4D97-AF65-F5344CB8AC3E}">
        <p14:creationId xmlns:p14="http://schemas.microsoft.com/office/powerpoint/2010/main" val="4052956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12" name="Picture 11" descr="A white and grey background&#10;&#10;Description automatically generated">
            <a:extLst>
              <a:ext uri="{FF2B5EF4-FFF2-40B4-BE49-F238E27FC236}">
                <a16:creationId xmlns:a16="http://schemas.microsoft.com/office/drawing/2014/main" id="{AD8DFD44-BA07-E7C7-5482-2AD910A0E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750"/>
          <a:stretch/>
        </p:blipFill>
        <p:spPr>
          <a:xfrm>
            <a:off x="-12746" y="0"/>
            <a:ext cx="12192000" cy="6858000"/>
          </a:xfrm>
          <a:prstGeom prst="rect">
            <a:avLst/>
          </a:prstGeom>
        </p:spPr>
      </p:pic>
      <p:pic>
        <p:nvPicPr>
          <p:cNvPr id="2" name="Picture 1" descr="A black and purple background&#10;&#10;Description automatically generated">
            <a:extLst>
              <a:ext uri="{FF2B5EF4-FFF2-40B4-BE49-F238E27FC236}">
                <a16:creationId xmlns:a16="http://schemas.microsoft.com/office/drawing/2014/main" id="{7068D778-4C2F-F141-E6CE-E45F68C6F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12746" y="5283200"/>
            <a:ext cx="12192000" cy="1574800"/>
          </a:xfrm>
          <a:prstGeom prst="rect">
            <a:avLst/>
          </a:prstGeom>
        </p:spPr>
      </p:pic>
      <p:pic>
        <p:nvPicPr>
          <p:cNvPr id="13" name="Picture 12" descr="A black and purple background&#10;&#10;Description automatically generated">
            <a:extLst>
              <a:ext uri="{FF2B5EF4-FFF2-40B4-BE49-F238E27FC236}">
                <a16:creationId xmlns:a16="http://schemas.microsoft.com/office/drawing/2014/main" id="{97CC885F-B2D7-4A4E-4C88-3229AA75B6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2746" y="0"/>
            <a:ext cx="12192000" cy="1574800"/>
          </a:xfrm>
          <a:prstGeom prst="rect">
            <a:avLst/>
          </a:prstGeom>
        </p:spPr>
      </p:pic>
      <p:sp>
        <p:nvSpPr>
          <p:cNvPr id="10" name="Title 1">
            <a:extLst>
              <a:ext uri="{FF2B5EF4-FFF2-40B4-BE49-F238E27FC236}">
                <a16:creationId xmlns:a16="http://schemas.microsoft.com/office/drawing/2014/main" id="{3FA9E1AC-88C4-93FB-3B68-719C943211DD}"/>
              </a:ext>
            </a:extLst>
          </p:cNvPr>
          <p:cNvSpPr>
            <a:spLocks noGrp="1"/>
          </p:cNvSpPr>
          <p:nvPr>
            <p:ph type="title" hasCustomPrompt="1"/>
          </p:nvPr>
        </p:nvSpPr>
        <p:spPr>
          <a:xfrm>
            <a:off x="3101928" y="2270775"/>
            <a:ext cx="9077325" cy="1732400"/>
          </a:xfrm>
          <a:solidFill>
            <a:srgbClr val="CCCCFF"/>
          </a:solidFill>
        </p:spPr>
        <p:txBody>
          <a:bodyPr>
            <a:normAutofit/>
          </a:bodyPr>
          <a:lstStyle>
            <a:lvl1pPr algn="ctr">
              <a:defRPr sz="3200" b="1">
                <a:solidFill>
                  <a:schemeClr val="tx1"/>
                </a:solidFill>
                <a:latin typeface="Montserrat" panose="00000500000000000000" pitchFamily="2" charset="0"/>
              </a:defRPr>
            </a:lvl1pPr>
          </a:lstStyle>
          <a:p>
            <a:r>
              <a:rPr lang="en-US"/>
              <a:t>CLICK TO EDIT MASTER TITLE STYLE</a:t>
            </a:r>
          </a:p>
        </p:txBody>
      </p:sp>
      <p:sp>
        <p:nvSpPr>
          <p:cNvPr id="3" name="Slide Number Placeholder 4">
            <a:extLst>
              <a:ext uri="{FF2B5EF4-FFF2-40B4-BE49-F238E27FC236}">
                <a16:creationId xmlns:a16="http://schemas.microsoft.com/office/drawing/2014/main" id="{844B1F56-E363-51ED-FBC7-6C35FD6D8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lang="en-US" b="1" smtClean="0">
                <a:solidFill>
                  <a:schemeClr val="bg1"/>
                </a:solidFill>
              </a:defRPr>
            </a:lvl1pPr>
          </a:lstStyle>
          <a:p>
            <a:fld id="{A8C1C2F1-43FD-4438-8DC5-A45E5F1ED260}" type="slidenum">
              <a:rPr lang="en-US" smtClean="0"/>
              <a:pPr/>
              <a:t>‹#›</a:t>
            </a:fld>
            <a:endParaRPr lang="en-US"/>
          </a:p>
        </p:txBody>
      </p:sp>
    </p:spTree>
    <p:extLst>
      <p:ext uri="{BB962C8B-B14F-4D97-AF65-F5344CB8AC3E}">
        <p14:creationId xmlns:p14="http://schemas.microsoft.com/office/powerpoint/2010/main" val="762189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FB781968-C661-44BC-52D8-D8A4CDBF161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1805BC-2329-844A-AA01-6F2BB5F4A4AD}"/>
              </a:ext>
            </a:extLst>
          </p:cNvPr>
          <p:cNvSpPr>
            <a:spLocks noGrp="1"/>
          </p:cNvSpPr>
          <p:nvPr>
            <p:ph idx="1"/>
          </p:nvPr>
        </p:nvSpPr>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purple background&#10;&#10;Description automatically generated">
            <a:extLst>
              <a:ext uri="{FF2B5EF4-FFF2-40B4-BE49-F238E27FC236}">
                <a16:creationId xmlns:a16="http://schemas.microsoft.com/office/drawing/2014/main" id="{F391BD4D-22AE-8266-9165-3CC5871136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2746" y="0"/>
            <a:ext cx="12192000" cy="1574800"/>
          </a:xfrm>
          <a:prstGeom prst="rect">
            <a:avLst/>
          </a:prstGeom>
        </p:spPr>
      </p:pic>
      <p:sp>
        <p:nvSpPr>
          <p:cNvPr id="8" name="Title 1">
            <a:extLst>
              <a:ext uri="{FF2B5EF4-FFF2-40B4-BE49-F238E27FC236}">
                <a16:creationId xmlns:a16="http://schemas.microsoft.com/office/drawing/2014/main" id="{C2FC640D-0AED-D25D-CA3C-DE5DF3271811}"/>
              </a:ext>
            </a:extLst>
          </p:cNvPr>
          <p:cNvSpPr>
            <a:spLocks noGrp="1"/>
          </p:cNvSpPr>
          <p:nvPr>
            <p:ph type="title" hasCustomPrompt="1"/>
          </p:nvPr>
        </p:nvSpPr>
        <p:spPr>
          <a:xfrm>
            <a:off x="838200" y="124618"/>
            <a:ext cx="10515600" cy="649105"/>
          </a:xfrm>
        </p:spPr>
        <p:txBody>
          <a:bodyPr/>
          <a:lstStyle>
            <a:lvl1pPr algn="ctr">
              <a:defRPr sz="2000" b="1">
                <a:solidFill>
                  <a:schemeClr val="bg1"/>
                </a:solidFill>
                <a:latin typeface="Montserrat" panose="00000500000000000000" pitchFamily="2" charset="0"/>
              </a:defRPr>
            </a:lvl1pPr>
          </a:lstStyle>
          <a:p>
            <a:r>
              <a:rPr lang="en-US"/>
              <a:t>CLICK TO EDIT MASTER TITLE STYLE</a:t>
            </a:r>
          </a:p>
        </p:txBody>
      </p:sp>
      <p:sp>
        <p:nvSpPr>
          <p:cNvPr id="4" name="Footer Placeholder 3">
            <a:extLst>
              <a:ext uri="{FF2B5EF4-FFF2-40B4-BE49-F238E27FC236}">
                <a16:creationId xmlns:a16="http://schemas.microsoft.com/office/drawing/2014/main" id="{1B5F0BF3-C5FB-5C1E-786B-C32752A59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Privilegiado y Confidencial; Borrador - Sujeto a Cambios - Sujeto a Privilegio Deliberativo</a:t>
            </a:r>
            <a:endParaRPr lang="en-US"/>
          </a:p>
        </p:txBody>
      </p:sp>
      <p:sp>
        <p:nvSpPr>
          <p:cNvPr id="5" name="Slide Number Placeholder 4">
            <a:extLst>
              <a:ext uri="{FF2B5EF4-FFF2-40B4-BE49-F238E27FC236}">
                <a16:creationId xmlns:a16="http://schemas.microsoft.com/office/drawing/2014/main" id="{D07609F7-BBFC-4C85-4724-FCD6A322B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lang="en-US" b="1" smtClean="0">
                <a:solidFill>
                  <a:srgbClr val="2F2262"/>
                </a:solidFill>
              </a:defRPr>
            </a:lvl1pPr>
          </a:lstStyle>
          <a:p>
            <a:fld id="{A8C1C2F1-43FD-4438-8DC5-A45E5F1ED260}" type="slidenum">
              <a:rPr lang="en-US" smtClean="0"/>
              <a:pPr/>
              <a:t>‹#›</a:t>
            </a:fld>
            <a:endParaRPr lang="en-US"/>
          </a:p>
        </p:txBody>
      </p:sp>
      <p:sp>
        <p:nvSpPr>
          <p:cNvPr id="6" name="Date Placeholder 5">
            <a:extLst>
              <a:ext uri="{FF2B5EF4-FFF2-40B4-BE49-F238E27FC236}">
                <a16:creationId xmlns:a16="http://schemas.microsoft.com/office/drawing/2014/main" id="{45975CA3-B182-32D2-D913-C2048AC91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6FD17F96-57A7-4502-B0B9-870BC1D368DB}" type="datetime1">
              <a:rPr lang="en-US" smtClean="0"/>
              <a:pPr/>
              <a:t>10/2/2024</a:t>
            </a:fld>
            <a:endParaRPr lang="en-US"/>
          </a:p>
        </p:txBody>
      </p:sp>
      <p:sp>
        <p:nvSpPr>
          <p:cNvPr id="10" name="Rectangle 9">
            <a:extLst>
              <a:ext uri="{FF2B5EF4-FFF2-40B4-BE49-F238E27FC236}">
                <a16:creationId xmlns:a16="http://schemas.microsoft.com/office/drawing/2014/main" id="{BA287756-98B6-0ACF-A9AB-3DCC4939BB67}"/>
              </a:ext>
            </a:extLst>
          </p:cNvPr>
          <p:cNvSpPr/>
          <p:nvPr userDrawn="1"/>
        </p:nvSpPr>
        <p:spPr>
          <a:xfrm>
            <a:off x="845591" y="1122296"/>
            <a:ext cx="10515600" cy="66073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just"/>
            <a:r>
              <a:rPr lang="en-US" sz="1400" noProof="0">
                <a:solidFill>
                  <a:schemeClr val="tx1"/>
                </a:solidFill>
                <a:latin typeface="Montserrat"/>
              </a:rPr>
              <a:t>Click to edit Master text styles</a:t>
            </a:r>
          </a:p>
        </p:txBody>
      </p:sp>
      <p:pic>
        <p:nvPicPr>
          <p:cNvPr id="12" name="Picture 11">
            <a:extLst>
              <a:ext uri="{FF2B5EF4-FFF2-40B4-BE49-F238E27FC236}">
                <a16:creationId xmlns:a16="http://schemas.microsoft.com/office/drawing/2014/main" id="{544ED4C5-876C-EB67-3A23-EAD546360AF0}"/>
              </a:ext>
            </a:extLst>
          </p:cNvPr>
          <p:cNvPicPr>
            <a:picLocks noChangeAspect="1"/>
          </p:cNvPicPr>
          <p:nvPr userDrawn="1"/>
        </p:nvPicPr>
        <p:blipFill rotWithShape="1">
          <a:blip r:embed="rId4"/>
          <a:srcRect r="55918"/>
          <a:stretch/>
        </p:blipFill>
        <p:spPr>
          <a:xfrm>
            <a:off x="1" y="5750805"/>
            <a:ext cx="875913" cy="1133433"/>
          </a:xfrm>
          <a:prstGeom prst="rect">
            <a:avLst/>
          </a:prstGeom>
        </p:spPr>
      </p:pic>
    </p:spTree>
    <p:extLst>
      <p:ext uri="{BB962C8B-B14F-4D97-AF65-F5344CB8AC3E}">
        <p14:creationId xmlns:p14="http://schemas.microsoft.com/office/powerpoint/2010/main" val="1215912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ACFFE813-8D9C-B70C-1BF3-5C7C142A991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purple background&#10;&#10;Description automatically generated">
            <a:extLst>
              <a:ext uri="{FF2B5EF4-FFF2-40B4-BE49-F238E27FC236}">
                <a16:creationId xmlns:a16="http://schemas.microsoft.com/office/drawing/2014/main" id="{97978DBB-CC4F-E8C4-FC4A-3B3771CF7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0" y="-2"/>
            <a:ext cx="12192000" cy="2272422"/>
          </a:xfrm>
          <a:prstGeom prst="rect">
            <a:avLst/>
          </a:prstGeom>
        </p:spPr>
      </p:pic>
      <p:sp>
        <p:nvSpPr>
          <p:cNvPr id="6" name="Footer Placeholder 3">
            <a:extLst>
              <a:ext uri="{FF2B5EF4-FFF2-40B4-BE49-F238E27FC236}">
                <a16:creationId xmlns:a16="http://schemas.microsoft.com/office/drawing/2014/main" id="{C6A5C739-40C1-B89D-FF74-40510B62DCAC}"/>
              </a:ext>
            </a:extLst>
          </p:cNvPr>
          <p:cNvSpPr>
            <a:spLocks noGrp="1"/>
          </p:cNvSpPr>
          <p:nvPr>
            <p:ph type="ftr" sz="quarter" idx="3"/>
          </p:nvPr>
        </p:nvSpPr>
        <p:spPr>
          <a:xfrm>
            <a:off x="9415306" y="65565"/>
            <a:ext cx="2798457" cy="365125"/>
          </a:xfrm>
          <a:prstGeom prst="rect">
            <a:avLst/>
          </a:prstGeom>
        </p:spPr>
        <p:txBody>
          <a:bodyPr vert="horz" lIns="91440" tIns="45720" rIns="91440" bIns="45720" rtlCol="0" anchor="ctr"/>
          <a:lstStyle>
            <a:lvl1pPr algn="ctr">
              <a:defRPr sz="900">
                <a:solidFill>
                  <a:schemeClr val="bg1"/>
                </a:solidFill>
              </a:defRPr>
            </a:lvl1pPr>
          </a:lstStyle>
          <a:p>
            <a:r>
              <a:rPr lang="es-ES"/>
              <a:t>Privilegiado y Confidencial; Borrador - Sujeto a Cambios - Sujeto a Privilegio Deliberativo</a:t>
            </a:r>
            <a:endParaRPr lang="en-US"/>
          </a:p>
        </p:txBody>
      </p:sp>
      <p:sp>
        <p:nvSpPr>
          <p:cNvPr id="9" name="Slide Number Placeholder 4">
            <a:extLst>
              <a:ext uri="{FF2B5EF4-FFF2-40B4-BE49-F238E27FC236}">
                <a16:creationId xmlns:a16="http://schemas.microsoft.com/office/drawing/2014/main" id="{A608796A-1FA4-37D8-1A91-C4A560965C07}"/>
              </a:ext>
            </a:extLst>
          </p:cNvPr>
          <p:cNvSpPr>
            <a:spLocks noGrp="1"/>
          </p:cNvSpPr>
          <p:nvPr>
            <p:ph type="sldNum" sz="quarter" idx="4"/>
          </p:nvPr>
        </p:nvSpPr>
        <p:spPr>
          <a:xfrm>
            <a:off x="9242199" y="6356350"/>
            <a:ext cx="2743200" cy="365125"/>
          </a:xfrm>
          <a:prstGeom prst="rect">
            <a:avLst/>
          </a:prstGeom>
        </p:spPr>
        <p:txBody>
          <a:bodyPr vert="horz" lIns="91440" tIns="45720" rIns="91440" bIns="45720" rtlCol="0" anchor="ctr"/>
          <a:lstStyle>
            <a:lvl1pPr>
              <a:defRPr lang="en-US" b="1" smtClean="0">
                <a:solidFill>
                  <a:srgbClr val="2F2262"/>
                </a:solidFill>
              </a:defRPr>
            </a:lvl1pPr>
          </a:lstStyle>
          <a:p>
            <a:fld id="{A8C1C2F1-43FD-4438-8DC5-A45E5F1ED260}" type="slidenum">
              <a:rPr lang="en-US" smtClean="0"/>
              <a:pPr/>
              <a:t>‹#›</a:t>
            </a:fld>
            <a:endParaRPr lang="en-US"/>
          </a:p>
        </p:txBody>
      </p:sp>
      <p:sp>
        <p:nvSpPr>
          <p:cNvPr id="11" name="Title 1">
            <a:extLst>
              <a:ext uri="{FF2B5EF4-FFF2-40B4-BE49-F238E27FC236}">
                <a16:creationId xmlns:a16="http://schemas.microsoft.com/office/drawing/2014/main" id="{56B989C9-8C9E-1815-2D63-F48F40ECA098}"/>
              </a:ext>
            </a:extLst>
          </p:cNvPr>
          <p:cNvSpPr>
            <a:spLocks noGrp="1"/>
          </p:cNvSpPr>
          <p:nvPr>
            <p:ph type="title" hasCustomPrompt="1"/>
          </p:nvPr>
        </p:nvSpPr>
        <p:spPr>
          <a:xfrm>
            <a:off x="838200" y="124618"/>
            <a:ext cx="10515600" cy="649105"/>
          </a:xfrm>
        </p:spPr>
        <p:txBody>
          <a:bodyPr/>
          <a:lstStyle>
            <a:lvl1pPr algn="ctr">
              <a:defRPr sz="2000" b="1">
                <a:solidFill>
                  <a:schemeClr val="bg1"/>
                </a:solidFill>
                <a:latin typeface="Montserrat" panose="00000500000000000000"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955468A-0556-B0EB-9688-3A8CD0189B55}"/>
              </a:ext>
            </a:extLst>
          </p:cNvPr>
          <p:cNvPicPr>
            <a:picLocks noChangeAspect="1"/>
          </p:cNvPicPr>
          <p:nvPr userDrawn="1"/>
        </p:nvPicPr>
        <p:blipFill rotWithShape="1">
          <a:blip r:embed="rId4"/>
          <a:srcRect r="55918"/>
          <a:stretch/>
        </p:blipFill>
        <p:spPr>
          <a:xfrm>
            <a:off x="1" y="5750805"/>
            <a:ext cx="875913" cy="1133433"/>
          </a:xfrm>
          <a:prstGeom prst="rect">
            <a:avLst/>
          </a:prstGeom>
        </p:spPr>
      </p:pic>
    </p:spTree>
    <p:extLst>
      <p:ext uri="{BB962C8B-B14F-4D97-AF65-F5344CB8AC3E}">
        <p14:creationId xmlns:p14="http://schemas.microsoft.com/office/powerpoint/2010/main" val="29652870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pic>
        <p:nvPicPr>
          <p:cNvPr id="5" name="Picture 4" descr="A black and purple background&#10;&#10;Description automatically generated">
            <a:extLst>
              <a:ext uri="{FF2B5EF4-FFF2-40B4-BE49-F238E27FC236}">
                <a16:creationId xmlns:a16="http://schemas.microsoft.com/office/drawing/2014/main" id="{97978DBB-CC4F-E8C4-FC4A-3B3771CF7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12192000" cy="1574800"/>
          </a:xfrm>
          <a:prstGeom prst="rect">
            <a:avLst/>
          </a:prstGeom>
        </p:spPr>
      </p:pic>
      <p:sp>
        <p:nvSpPr>
          <p:cNvPr id="7" name="Title 1">
            <a:extLst>
              <a:ext uri="{FF2B5EF4-FFF2-40B4-BE49-F238E27FC236}">
                <a16:creationId xmlns:a16="http://schemas.microsoft.com/office/drawing/2014/main" id="{61124826-1871-FDF2-39EF-6AEF39880701}"/>
              </a:ext>
            </a:extLst>
          </p:cNvPr>
          <p:cNvSpPr>
            <a:spLocks noGrp="1"/>
          </p:cNvSpPr>
          <p:nvPr>
            <p:ph type="title" hasCustomPrompt="1"/>
          </p:nvPr>
        </p:nvSpPr>
        <p:spPr>
          <a:xfrm>
            <a:off x="838200" y="124618"/>
            <a:ext cx="10515600" cy="649105"/>
          </a:xfrm>
        </p:spPr>
        <p:txBody>
          <a:bodyPr/>
          <a:lstStyle>
            <a:lvl1pPr algn="ctr">
              <a:defRPr sz="2000" b="1">
                <a:solidFill>
                  <a:schemeClr val="bg1"/>
                </a:solidFill>
                <a:latin typeface="Montserrat" panose="00000500000000000000" pitchFamily="2" charset="0"/>
              </a:defRPr>
            </a:lvl1pPr>
          </a:lstStyle>
          <a:p>
            <a:r>
              <a:rPr lang="en-US"/>
              <a:t>CLICK TO EDIT MASTER TITLE STYLE</a:t>
            </a:r>
          </a:p>
        </p:txBody>
      </p:sp>
      <p:sp>
        <p:nvSpPr>
          <p:cNvPr id="2" name="Rectangle 1">
            <a:extLst>
              <a:ext uri="{FF2B5EF4-FFF2-40B4-BE49-F238E27FC236}">
                <a16:creationId xmlns:a16="http://schemas.microsoft.com/office/drawing/2014/main" id="{52334E8B-E471-FFF1-DCA6-EF1FADDB991A}"/>
              </a:ext>
            </a:extLst>
          </p:cNvPr>
          <p:cNvSpPr/>
          <p:nvPr userDrawn="1"/>
        </p:nvSpPr>
        <p:spPr>
          <a:xfrm>
            <a:off x="6501623" y="2782213"/>
            <a:ext cx="5183414" cy="2687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b="1" u="sng" noProof="0">
              <a:solidFill>
                <a:schemeClr val="tx1"/>
              </a:solidFill>
              <a:latin typeface="Montserrat" panose="00000500000000000000" pitchFamily="2"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34AB872C-13F5-7D7D-6471-2C0E1E562346}"/>
              </a:ext>
            </a:extLst>
          </p:cNvPr>
          <p:cNvSpPr/>
          <p:nvPr userDrawn="1"/>
        </p:nvSpPr>
        <p:spPr>
          <a:xfrm>
            <a:off x="526921" y="2782213"/>
            <a:ext cx="5183414" cy="2687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b="1" u="sng" noProof="0">
              <a:solidFill>
                <a:schemeClr val="tx1"/>
              </a:solidFill>
              <a:latin typeface="Montserrat" panose="00000500000000000000" pitchFamily="2"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A932B3AA-496D-505D-9F98-3735B2931845}"/>
              </a:ext>
            </a:extLst>
          </p:cNvPr>
          <p:cNvSpPr/>
          <p:nvPr userDrawn="1"/>
        </p:nvSpPr>
        <p:spPr>
          <a:xfrm>
            <a:off x="7018534" y="2923216"/>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5</a:t>
            </a:r>
          </a:p>
        </p:txBody>
      </p:sp>
      <p:sp>
        <p:nvSpPr>
          <p:cNvPr id="10" name="Oval 9">
            <a:extLst>
              <a:ext uri="{FF2B5EF4-FFF2-40B4-BE49-F238E27FC236}">
                <a16:creationId xmlns:a16="http://schemas.microsoft.com/office/drawing/2014/main" id="{86997E8D-B87C-85B6-C35E-BA612967522C}"/>
              </a:ext>
            </a:extLst>
          </p:cNvPr>
          <p:cNvSpPr/>
          <p:nvPr userDrawn="1"/>
        </p:nvSpPr>
        <p:spPr>
          <a:xfrm>
            <a:off x="6748869" y="2923057"/>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11" name="TextBox 10">
            <a:extLst>
              <a:ext uri="{FF2B5EF4-FFF2-40B4-BE49-F238E27FC236}">
                <a16:creationId xmlns:a16="http://schemas.microsoft.com/office/drawing/2014/main" id="{504CB5C6-13CA-AA4A-AE61-B752CD805EEB}"/>
              </a:ext>
            </a:extLst>
          </p:cNvPr>
          <p:cNvSpPr txBox="1"/>
          <p:nvPr userDrawn="1"/>
        </p:nvSpPr>
        <p:spPr>
          <a:xfrm>
            <a:off x="451146" y="2187919"/>
            <a:ext cx="3951798" cy="369332"/>
          </a:xfrm>
          <a:prstGeom prst="rect">
            <a:avLst/>
          </a:prstGeom>
          <a:noFill/>
        </p:spPr>
        <p:txBody>
          <a:bodyPr wrap="square">
            <a:spAutoFit/>
          </a:bodyPr>
          <a:lstStyle/>
          <a:p>
            <a:r>
              <a:rPr lang="en-US" sz="1800" b="1" u="sng" noProof="0">
                <a:solidFill>
                  <a:schemeClr val="tx1">
                    <a:lumMod val="75000"/>
                    <a:lumOff val="25000"/>
                  </a:schemeClr>
                </a:solidFill>
                <a:latin typeface="Montserrat" panose="00000500000000000000" pitchFamily="2" charset="0"/>
              </a:rPr>
              <a:t>Title</a:t>
            </a:r>
            <a:endParaRPr lang="en-US" u="sng" noProof="0">
              <a:solidFill>
                <a:schemeClr val="tx1">
                  <a:lumMod val="75000"/>
                  <a:lumOff val="25000"/>
                </a:schemeClr>
              </a:solidFill>
              <a:latin typeface="Montserrat" panose="00000500000000000000" pitchFamily="2" charset="0"/>
            </a:endParaRPr>
          </a:p>
        </p:txBody>
      </p:sp>
      <p:sp>
        <p:nvSpPr>
          <p:cNvPr id="12" name="Rectangle 11">
            <a:extLst>
              <a:ext uri="{FF2B5EF4-FFF2-40B4-BE49-F238E27FC236}">
                <a16:creationId xmlns:a16="http://schemas.microsoft.com/office/drawing/2014/main" id="{C4CC1291-39C5-B83B-9BC9-026455E93B6F}"/>
              </a:ext>
            </a:extLst>
          </p:cNvPr>
          <p:cNvSpPr/>
          <p:nvPr userDrawn="1"/>
        </p:nvSpPr>
        <p:spPr>
          <a:xfrm>
            <a:off x="7031861" y="3535285"/>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6</a:t>
            </a:r>
          </a:p>
        </p:txBody>
      </p:sp>
      <p:sp>
        <p:nvSpPr>
          <p:cNvPr id="13" name="Oval 12">
            <a:extLst>
              <a:ext uri="{FF2B5EF4-FFF2-40B4-BE49-F238E27FC236}">
                <a16:creationId xmlns:a16="http://schemas.microsoft.com/office/drawing/2014/main" id="{0271C44B-67B9-5A01-97B7-B06D8931EE9D}"/>
              </a:ext>
            </a:extLst>
          </p:cNvPr>
          <p:cNvSpPr/>
          <p:nvPr userDrawn="1"/>
        </p:nvSpPr>
        <p:spPr>
          <a:xfrm>
            <a:off x="6752148" y="3535126"/>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14" name="Rectangle 13">
            <a:extLst>
              <a:ext uri="{FF2B5EF4-FFF2-40B4-BE49-F238E27FC236}">
                <a16:creationId xmlns:a16="http://schemas.microsoft.com/office/drawing/2014/main" id="{52D07475-B72E-0730-FCC9-CE03734E043F}"/>
              </a:ext>
            </a:extLst>
          </p:cNvPr>
          <p:cNvSpPr/>
          <p:nvPr userDrawn="1"/>
        </p:nvSpPr>
        <p:spPr>
          <a:xfrm>
            <a:off x="7021813" y="4132961"/>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7</a:t>
            </a:r>
          </a:p>
        </p:txBody>
      </p:sp>
      <p:sp>
        <p:nvSpPr>
          <p:cNvPr id="15" name="Oval 14">
            <a:extLst>
              <a:ext uri="{FF2B5EF4-FFF2-40B4-BE49-F238E27FC236}">
                <a16:creationId xmlns:a16="http://schemas.microsoft.com/office/drawing/2014/main" id="{47470CD5-0B3D-6FF5-9EE7-C4737D4981FC}"/>
              </a:ext>
            </a:extLst>
          </p:cNvPr>
          <p:cNvSpPr/>
          <p:nvPr userDrawn="1"/>
        </p:nvSpPr>
        <p:spPr>
          <a:xfrm>
            <a:off x="6752148" y="4132802"/>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16" name="Rectangle 15">
            <a:extLst>
              <a:ext uri="{FF2B5EF4-FFF2-40B4-BE49-F238E27FC236}">
                <a16:creationId xmlns:a16="http://schemas.microsoft.com/office/drawing/2014/main" id="{4F463458-E4CB-043E-6A46-E06E25DCC0F0}"/>
              </a:ext>
            </a:extLst>
          </p:cNvPr>
          <p:cNvSpPr/>
          <p:nvPr userDrawn="1"/>
        </p:nvSpPr>
        <p:spPr>
          <a:xfrm>
            <a:off x="7021813" y="4730637"/>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8</a:t>
            </a:r>
          </a:p>
        </p:txBody>
      </p:sp>
      <p:sp>
        <p:nvSpPr>
          <p:cNvPr id="17" name="Oval 16">
            <a:extLst>
              <a:ext uri="{FF2B5EF4-FFF2-40B4-BE49-F238E27FC236}">
                <a16:creationId xmlns:a16="http://schemas.microsoft.com/office/drawing/2014/main" id="{F15F93D4-62F6-1F98-35FF-4C0392D45425}"/>
              </a:ext>
            </a:extLst>
          </p:cNvPr>
          <p:cNvSpPr/>
          <p:nvPr userDrawn="1"/>
        </p:nvSpPr>
        <p:spPr>
          <a:xfrm>
            <a:off x="6752148" y="4730478"/>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18" name="Rectangle 17">
            <a:extLst>
              <a:ext uri="{FF2B5EF4-FFF2-40B4-BE49-F238E27FC236}">
                <a16:creationId xmlns:a16="http://schemas.microsoft.com/office/drawing/2014/main" id="{7D61B631-5E07-C0EA-5F9B-4BD1E4B54B5C}"/>
              </a:ext>
            </a:extLst>
          </p:cNvPr>
          <p:cNvSpPr/>
          <p:nvPr userDrawn="1"/>
        </p:nvSpPr>
        <p:spPr>
          <a:xfrm>
            <a:off x="1063004" y="2957467"/>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1</a:t>
            </a:r>
          </a:p>
        </p:txBody>
      </p:sp>
      <p:sp>
        <p:nvSpPr>
          <p:cNvPr id="19" name="Oval 18">
            <a:extLst>
              <a:ext uri="{FF2B5EF4-FFF2-40B4-BE49-F238E27FC236}">
                <a16:creationId xmlns:a16="http://schemas.microsoft.com/office/drawing/2014/main" id="{AC279B42-8262-C421-4736-54930BBAA18A}"/>
              </a:ext>
            </a:extLst>
          </p:cNvPr>
          <p:cNvSpPr/>
          <p:nvPr userDrawn="1"/>
        </p:nvSpPr>
        <p:spPr>
          <a:xfrm>
            <a:off x="793339" y="2957308"/>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20" name="Rectangle 19">
            <a:extLst>
              <a:ext uri="{FF2B5EF4-FFF2-40B4-BE49-F238E27FC236}">
                <a16:creationId xmlns:a16="http://schemas.microsoft.com/office/drawing/2014/main" id="{E0CD5F96-0B28-B7D1-9CFF-7168B49883C6}"/>
              </a:ext>
            </a:extLst>
          </p:cNvPr>
          <p:cNvSpPr/>
          <p:nvPr userDrawn="1"/>
        </p:nvSpPr>
        <p:spPr>
          <a:xfrm>
            <a:off x="1063004" y="3555143"/>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2</a:t>
            </a:r>
          </a:p>
        </p:txBody>
      </p:sp>
      <p:sp>
        <p:nvSpPr>
          <p:cNvPr id="21" name="Oval 20">
            <a:extLst>
              <a:ext uri="{FF2B5EF4-FFF2-40B4-BE49-F238E27FC236}">
                <a16:creationId xmlns:a16="http://schemas.microsoft.com/office/drawing/2014/main" id="{6F25342D-900D-A69B-8EAA-78855739027E}"/>
              </a:ext>
            </a:extLst>
          </p:cNvPr>
          <p:cNvSpPr/>
          <p:nvPr userDrawn="1"/>
        </p:nvSpPr>
        <p:spPr>
          <a:xfrm>
            <a:off x="785671" y="3552450"/>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22" name="Rectangle 21">
            <a:extLst>
              <a:ext uri="{FF2B5EF4-FFF2-40B4-BE49-F238E27FC236}">
                <a16:creationId xmlns:a16="http://schemas.microsoft.com/office/drawing/2014/main" id="{D89ECC76-DAD2-2456-38D8-CC03D7EBF66F}"/>
              </a:ext>
            </a:extLst>
          </p:cNvPr>
          <p:cNvSpPr/>
          <p:nvPr userDrawn="1"/>
        </p:nvSpPr>
        <p:spPr>
          <a:xfrm>
            <a:off x="1063004" y="4152819"/>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3</a:t>
            </a:r>
          </a:p>
        </p:txBody>
      </p:sp>
      <p:sp>
        <p:nvSpPr>
          <p:cNvPr id="23" name="Oval 22">
            <a:extLst>
              <a:ext uri="{FF2B5EF4-FFF2-40B4-BE49-F238E27FC236}">
                <a16:creationId xmlns:a16="http://schemas.microsoft.com/office/drawing/2014/main" id="{A99CEB96-45D8-A8F2-1805-1C30C7EF64E8}"/>
              </a:ext>
            </a:extLst>
          </p:cNvPr>
          <p:cNvSpPr/>
          <p:nvPr userDrawn="1"/>
        </p:nvSpPr>
        <p:spPr>
          <a:xfrm>
            <a:off x="793339" y="4152660"/>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24" name="Rectangle 23">
            <a:extLst>
              <a:ext uri="{FF2B5EF4-FFF2-40B4-BE49-F238E27FC236}">
                <a16:creationId xmlns:a16="http://schemas.microsoft.com/office/drawing/2014/main" id="{91798DAC-1EC5-6A76-8389-9B5AD505E64F}"/>
              </a:ext>
            </a:extLst>
          </p:cNvPr>
          <p:cNvSpPr/>
          <p:nvPr userDrawn="1"/>
        </p:nvSpPr>
        <p:spPr>
          <a:xfrm>
            <a:off x="1063004" y="4750492"/>
            <a:ext cx="4396584" cy="519618"/>
          </a:xfrm>
          <a:prstGeom prst="rect">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1"/>
          <a:lstStyle/>
          <a:p>
            <a:pPr indent="-184150" algn="ctr"/>
            <a:r>
              <a:rPr lang="en-US" sz="2000" baseline="30000" noProof="0">
                <a:solidFill>
                  <a:schemeClr val="tx1"/>
                </a:solidFill>
                <a:latin typeface="Montserrat"/>
              </a:rPr>
              <a:t>Result 4</a:t>
            </a:r>
          </a:p>
        </p:txBody>
      </p:sp>
      <p:sp>
        <p:nvSpPr>
          <p:cNvPr id="25" name="Oval 24">
            <a:extLst>
              <a:ext uri="{FF2B5EF4-FFF2-40B4-BE49-F238E27FC236}">
                <a16:creationId xmlns:a16="http://schemas.microsoft.com/office/drawing/2014/main" id="{483FB3B7-E85E-4014-D5E4-1EA9A251FFE1}"/>
              </a:ext>
            </a:extLst>
          </p:cNvPr>
          <p:cNvSpPr/>
          <p:nvPr userDrawn="1"/>
        </p:nvSpPr>
        <p:spPr>
          <a:xfrm>
            <a:off x="793339" y="4750333"/>
            <a:ext cx="539330" cy="519618"/>
          </a:xfrm>
          <a:prstGeom prst="ellipse">
            <a:avLst/>
          </a:prstGeom>
          <a:solidFill>
            <a:schemeClr val="bg1"/>
          </a:solidFill>
          <a:ln w="28575">
            <a:solidFill>
              <a:srgbClr val="2F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ontserrat" panose="00000500000000000000" pitchFamily="2" charset="0"/>
            </a:endParaRPr>
          </a:p>
        </p:txBody>
      </p:sp>
      <p:sp>
        <p:nvSpPr>
          <p:cNvPr id="26" name="Oval 25" descr="Group of people">
            <a:extLst>
              <a:ext uri="{FF2B5EF4-FFF2-40B4-BE49-F238E27FC236}">
                <a16:creationId xmlns:a16="http://schemas.microsoft.com/office/drawing/2014/main" id="{9589BADA-918E-0AE8-6574-2582141545DE}"/>
              </a:ext>
            </a:extLst>
          </p:cNvPr>
          <p:cNvSpPr/>
          <p:nvPr userDrawn="1"/>
        </p:nvSpPr>
        <p:spPr>
          <a:xfrm>
            <a:off x="6761888" y="2926129"/>
            <a:ext cx="539331" cy="519618"/>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27" name="Oval 26" descr="Register with solid fill">
            <a:extLst>
              <a:ext uri="{FF2B5EF4-FFF2-40B4-BE49-F238E27FC236}">
                <a16:creationId xmlns:a16="http://schemas.microsoft.com/office/drawing/2014/main" id="{68DAF500-A090-1978-ACD0-32B2977E3F80}"/>
              </a:ext>
            </a:extLst>
          </p:cNvPr>
          <p:cNvSpPr/>
          <p:nvPr userDrawn="1"/>
        </p:nvSpPr>
        <p:spPr>
          <a:xfrm>
            <a:off x="6795098" y="3543706"/>
            <a:ext cx="466966" cy="519619"/>
          </a:xfrm>
          <a:prstGeom prst="ellipse">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28" name="Oval 27" descr="Meeting with solid fill">
            <a:extLst>
              <a:ext uri="{FF2B5EF4-FFF2-40B4-BE49-F238E27FC236}">
                <a16:creationId xmlns:a16="http://schemas.microsoft.com/office/drawing/2014/main" id="{C4120CE4-7ACA-317F-060D-DF2C65384561}"/>
              </a:ext>
            </a:extLst>
          </p:cNvPr>
          <p:cNvSpPr/>
          <p:nvPr userDrawn="1"/>
        </p:nvSpPr>
        <p:spPr>
          <a:xfrm>
            <a:off x="6728465" y="4141542"/>
            <a:ext cx="571361" cy="532679"/>
          </a:xfrm>
          <a:prstGeom prst="ellipse">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29" name="Oval 28" descr="Neighborhood with solid fill">
            <a:extLst>
              <a:ext uri="{FF2B5EF4-FFF2-40B4-BE49-F238E27FC236}">
                <a16:creationId xmlns:a16="http://schemas.microsoft.com/office/drawing/2014/main" id="{572F451D-2BC1-ECB8-5456-91129DCF7298}"/>
              </a:ext>
            </a:extLst>
          </p:cNvPr>
          <p:cNvSpPr/>
          <p:nvPr userDrawn="1"/>
        </p:nvSpPr>
        <p:spPr>
          <a:xfrm>
            <a:off x="6776394" y="4743745"/>
            <a:ext cx="503336" cy="526206"/>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30" name="Oval 29" descr="Graduation cap with solid fill">
            <a:extLst>
              <a:ext uri="{FF2B5EF4-FFF2-40B4-BE49-F238E27FC236}">
                <a16:creationId xmlns:a16="http://schemas.microsoft.com/office/drawing/2014/main" id="{FF864E78-BADC-1CEC-332B-39A49F1CE3A7}"/>
              </a:ext>
            </a:extLst>
          </p:cNvPr>
          <p:cNvSpPr/>
          <p:nvPr userDrawn="1"/>
        </p:nvSpPr>
        <p:spPr>
          <a:xfrm>
            <a:off x="808308" y="2966048"/>
            <a:ext cx="532709" cy="538099"/>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31" name="Oval 30" descr="Tropical scene with solid fill">
            <a:extLst>
              <a:ext uri="{FF2B5EF4-FFF2-40B4-BE49-F238E27FC236}">
                <a16:creationId xmlns:a16="http://schemas.microsoft.com/office/drawing/2014/main" id="{B914A16A-D774-8E99-945B-FF99277E536B}"/>
              </a:ext>
            </a:extLst>
          </p:cNvPr>
          <p:cNvSpPr/>
          <p:nvPr userDrawn="1"/>
        </p:nvSpPr>
        <p:spPr>
          <a:xfrm>
            <a:off x="791639" y="3575046"/>
            <a:ext cx="539330" cy="497022"/>
          </a:xfrm>
          <a:prstGeom prst="ellipse">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solidFill>
              <a:srgbClr val="2F2262"/>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32" name="Oval 31" descr="Hospital with solid fill">
            <a:extLst>
              <a:ext uri="{FF2B5EF4-FFF2-40B4-BE49-F238E27FC236}">
                <a16:creationId xmlns:a16="http://schemas.microsoft.com/office/drawing/2014/main" id="{68D1C2A7-CB50-D658-D7CA-0DAF3226DB9E}"/>
              </a:ext>
            </a:extLst>
          </p:cNvPr>
          <p:cNvSpPr/>
          <p:nvPr userDrawn="1"/>
        </p:nvSpPr>
        <p:spPr>
          <a:xfrm>
            <a:off x="852026" y="4211578"/>
            <a:ext cx="468895" cy="417068"/>
          </a:xfrm>
          <a:prstGeom prst="ellipse">
            <a:avLst/>
          </a:prstGeom>
          <a:blipFill>
            <a:blip r:embed="rId15">
              <a:extLst>
                <a:ext uri="{96DAC541-7B7A-43D3-8B79-37D633B846F1}">
                  <asvg:svgBlip xmlns:asvg="http://schemas.microsoft.com/office/drawing/2016/SVG/main" r:embed="rId16"/>
                </a:ext>
              </a:extLst>
            </a:blip>
            <a:srcRect/>
            <a:stretch>
              <a:fillRect/>
            </a:stretch>
          </a:blipFill>
          <a:ln>
            <a:noFill/>
          </a:ln>
        </p:spPr>
        <p:style>
          <a:lnRef idx="2">
            <a:scrgbClr r="0" g="0" b="0"/>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sp>
        <p:nvSpPr>
          <p:cNvPr id="33" name="Oval 32" descr="Medical with solid fill">
            <a:extLst>
              <a:ext uri="{FF2B5EF4-FFF2-40B4-BE49-F238E27FC236}">
                <a16:creationId xmlns:a16="http://schemas.microsoft.com/office/drawing/2014/main" id="{618F1FF9-EEF0-758C-A117-7A3F141D4C92}"/>
              </a:ext>
            </a:extLst>
          </p:cNvPr>
          <p:cNvSpPr/>
          <p:nvPr userDrawn="1"/>
        </p:nvSpPr>
        <p:spPr>
          <a:xfrm>
            <a:off x="772935" y="4720134"/>
            <a:ext cx="580137" cy="580016"/>
          </a:xfrm>
          <a:prstGeom prst="ellipse">
            <a:avLst/>
          </a:prstGeom>
          <a:blipFill>
            <a:blip r:embed="rId17">
              <a:extLst>
                <a:ext uri="{96DAC541-7B7A-43D3-8B79-37D633B846F1}">
                  <asvg:svgBlip xmlns:asvg="http://schemas.microsoft.com/office/drawing/2016/SVG/main" r:embed="rId18"/>
                </a:ext>
              </a:extLst>
            </a:blip>
            <a:srcRect/>
            <a:stretch>
              <a:fillRect/>
            </a:stretch>
          </a:blipFill>
          <a:ln>
            <a:no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nchor="ctr"/>
          <a:lstStyle/>
          <a:p>
            <a:endParaRPr lang="en-US" noProof="0">
              <a:latin typeface="Montserrat" panose="00000500000000000000" pitchFamily="2" charset="0"/>
            </a:endParaRPr>
          </a:p>
        </p:txBody>
      </p:sp>
      <p:graphicFrame>
        <p:nvGraphicFramePr>
          <p:cNvPr id="34" name="Table 14">
            <a:extLst>
              <a:ext uri="{FF2B5EF4-FFF2-40B4-BE49-F238E27FC236}">
                <a16:creationId xmlns:a16="http://schemas.microsoft.com/office/drawing/2014/main" id="{295E2B21-9921-A0D8-415E-65DB0F180D74}"/>
              </a:ext>
            </a:extLst>
          </p:cNvPr>
          <p:cNvGraphicFramePr>
            <a:graphicFrameLocks noGrp="1"/>
          </p:cNvGraphicFramePr>
          <p:nvPr userDrawn="1">
            <p:extLst>
              <p:ext uri="{D42A27DB-BD31-4B8C-83A1-F6EECF244321}">
                <p14:modId xmlns:p14="http://schemas.microsoft.com/office/powerpoint/2010/main" val="3298992694"/>
              </p:ext>
            </p:extLst>
          </p:nvPr>
        </p:nvGraphicFramePr>
        <p:xfrm>
          <a:off x="1715290" y="1233949"/>
          <a:ext cx="8761420" cy="527685"/>
        </p:xfrm>
        <a:graphic>
          <a:graphicData uri="http://schemas.openxmlformats.org/drawingml/2006/table">
            <a:tbl>
              <a:tblPr firstRow="1" bandRow="1">
                <a:tableStyleId>{5940675A-B579-460E-94D1-54222C63F5DA}</a:tableStyleId>
              </a:tblPr>
              <a:tblGrid>
                <a:gridCol w="2947648">
                  <a:extLst>
                    <a:ext uri="{9D8B030D-6E8A-4147-A177-3AD203B41FA5}">
                      <a16:colId xmlns:a16="http://schemas.microsoft.com/office/drawing/2014/main" val="2215163445"/>
                    </a:ext>
                  </a:extLst>
                </a:gridCol>
                <a:gridCol w="3283315">
                  <a:extLst>
                    <a:ext uri="{9D8B030D-6E8A-4147-A177-3AD203B41FA5}">
                      <a16:colId xmlns:a16="http://schemas.microsoft.com/office/drawing/2014/main" val="4107912191"/>
                    </a:ext>
                  </a:extLst>
                </a:gridCol>
                <a:gridCol w="2530457">
                  <a:extLst>
                    <a:ext uri="{9D8B030D-6E8A-4147-A177-3AD203B41FA5}">
                      <a16:colId xmlns:a16="http://schemas.microsoft.com/office/drawing/2014/main" val="980932323"/>
                    </a:ext>
                  </a:extLst>
                </a:gridCol>
              </a:tblGrid>
              <a:tr h="274320">
                <a:tc>
                  <a:txBody>
                    <a:bodyPr/>
                    <a:lstStyle/>
                    <a:p>
                      <a:pPr algn="ctr"/>
                      <a:r>
                        <a:rPr lang="en-US" sz="1400" b="1" u="sng" noProof="0">
                          <a:solidFill>
                            <a:schemeClr val="bg1"/>
                          </a:solidFill>
                          <a:latin typeface="Montserrat"/>
                        </a:rPr>
                        <a:t>Number</a:t>
                      </a:r>
                    </a:p>
                  </a:txBody>
                  <a:tcPr anchor="ctr">
                    <a:lnL w="12700" cap="flat" cmpd="sng" algn="ctr">
                      <a:solidFill>
                        <a:srgbClr val="2F2262"/>
                      </a:solidFill>
                      <a:prstDash val="solid"/>
                      <a:round/>
                      <a:headEnd type="none" w="med" len="med"/>
                      <a:tailEnd type="none" w="med" len="med"/>
                    </a:lnL>
                    <a:lnR w="12700" cap="flat" cmpd="sng" algn="ctr">
                      <a:solidFill>
                        <a:srgbClr val="2F2262"/>
                      </a:solidFill>
                      <a:prstDash val="solid"/>
                      <a:round/>
                      <a:headEnd type="none" w="med" len="med"/>
                      <a:tailEnd type="none" w="med" len="med"/>
                    </a:lnR>
                    <a:lnT w="12700" cap="flat" cmpd="sng" algn="ctr">
                      <a:solidFill>
                        <a:srgbClr val="2F2262"/>
                      </a:solidFill>
                      <a:prstDash val="solid"/>
                      <a:round/>
                      <a:headEnd type="none" w="med" len="med"/>
                      <a:tailEnd type="none" w="med" len="med"/>
                    </a:lnT>
                    <a:lnB w="12700" cap="flat" cmpd="sng" algn="ctr">
                      <a:solidFill>
                        <a:srgbClr val="2F2262"/>
                      </a:solidFill>
                      <a:prstDash val="solid"/>
                      <a:round/>
                      <a:headEnd type="none" w="med" len="med"/>
                      <a:tailEnd type="none" w="med" len="med"/>
                    </a:lnB>
                    <a:lnTlToBr w="12700" cmpd="sng">
                      <a:noFill/>
                      <a:prstDash val="solid"/>
                    </a:lnTlToBr>
                    <a:lnBlToTr w="12700" cmpd="sng">
                      <a:noFill/>
                      <a:prstDash val="solid"/>
                    </a:lnBlToTr>
                    <a:solidFill>
                      <a:srgbClr val="2F2262"/>
                    </a:solidFill>
                  </a:tcPr>
                </a:tc>
                <a:tc>
                  <a:txBody>
                    <a:bodyPr/>
                    <a:lstStyle/>
                    <a:p>
                      <a:pPr algn="ctr"/>
                      <a:r>
                        <a:rPr lang="en-US" sz="1400" b="1" u="sng" noProof="0">
                          <a:solidFill>
                            <a:schemeClr val="bg1"/>
                          </a:solidFill>
                          <a:latin typeface="Montserrat"/>
                        </a:rPr>
                        <a:t>Number</a:t>
                      </a:r>
                    </a:p>
                  </a:txBody>
                  <a:tcPr anchor="ctr">
                    <a:lnL w="12700" cap="flat" cmpd="sng" algn="ctr">
                      <a:solidFill>
                        <a:srgbClr val="2F2262"/>
                      </a:solidFill>
                      <a:prstDash val="solid"/>
                      <a:round/>
                      <a:headEnd type="none" w="med" len="med"/>
                      <a:tailEnd type="none" w="med" len="med"/>
                    </a:lnL>
                    <a:lnR w="12700" cap="flat" cmpd="sng" algn="ctr">
                      <a:solidFill>
                        <a:srgbClr val="2F2262"/>
                      </a:solidFill>
                      <a:prstDash val="solid"/>
                      <a:round/>
                      <a:headEnd type="none" w="med" len="med"/>
                      <a:tailEnd type="none" w="med" len="med"/>
                    </a:lnR>
                    <a:lnT w="12700" cap="flat" cmpd="sng" algn="ctr">
                      <a:solidFill>
                        <a:srgbClr val="2F2262"/>
                      </a:solidFill>
                      <a:prstDash val="solid"/>
                      <a:round/>
                      <a:headEnd type="none" w="med" len="med"/>
                      <a:tailEnd type="none" w="med" len="med"/>
                    </a:lnT>
                    <a:lnB w="12700" cap="flat" cmpd="sng" algn="ctr">
                      <a:solidFill>
                        <a:srgbClr val="2F2262"/>
                      </a:solidFill>
                      <a:prstDash val="solid"/>
                      <a:round/>
                      <a:headEnd type="none" w="med" len="med"/>
                      <a:tailEnd type="none" w="med" len="med"/>
                    </a:lnB>
                    <a:lnTlToBr w="12700" cmpd="sng">
                      <a:noFill/>
                      <a:prstDash val="solid"/>
                    </a:lnTlToBr>
                    <a:lnBlToTr w="12700" cmpd="sng">
                      <a:noFill/>
                      <a:prstDash val="solid"/>
                    </a:lnBlToTr>
                    <a:solidFill>
                      <a:srgbClr val="2F226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1" u="sng">
                          <a:solidFill>
                            <a:schemeClr val="bg1"/>
                          </a:solidFill>
                          <a:latin typeface="Montserrat"/>
                        </a:rPr>
                        <a:t>Percentage</a:t>
                      </a:r>
                    </a:p>
                  </a:txBody>
                  <a:tcPr anchor="ctr">
                    <a:lnL w="12700" cap="flat" cmpd="sng" algn="ctr">
                      <a:solidFill>
                        <a:srgbClr val="2F2262"/>
                      </a:solidFill>
                      <a:prstDash val="solid"/>
                      <a:round/>
                      <a:headEnd type="none" w="med" len="med"/>
                      <a:tailEnd type="none" w="med" len="med"/>
                    </a:lnL>
                    <a:lnR w="12700" cap="flat" cmpd="sng" algn="ctr">
                      <a:solidFill>
                        <a:srgbClr val="2F2262"/>
                      </a:solidFill>
                      <a:prstDash val="solid"/>
                      <a:round/>
                      <a:headEnd type="none" w="med" len="med"/>
                      <a:tailEnd type="none" w="med" len="med"/>
                    </a:lnR>
                    <a:lnT w="12700" cap="flat" cmpd="sng" algn="ctr">
                      <a:solidFill>
                        <a:srgbClr val="2F2262"/>
                      </a:solidFill>
                      <a:prstDash val="solid"/>
                      <a:round/>
                      <a:headEnd type="none" w="med" len="med"/>
                      <a:tailEnd type="none" w="med" len="med"/>
                    </a:lnT>
                    <a:lnB w="12700" cap="flat" cmpd="sng" algn="ctr">
                      <a:solidFill>
                        <a:srgbClr val="2F2262"/>
                      </a:solidFill>
                      <a:prstDash val="solid"/>
                      <a:round/>
                      <a:headEnd type="none" w="med" len="med"/>
                      <a:tailEnd type="none" w="med" len="med"/>
                    </a:lnB>
                    <a:lnTlToBr w="12700" cmpd="sng">
                      <a:noFill/>
                      <a:prstDash val="solid"/>
                    </a:lnTlToBr>
                    <a:lnBlToTr w="12700" cmpd="sng">
                      <a:noFill/>
                      <a:prstDash val="solid"/>
                    </a:lnBlToTr>
                    <a:solidFill>
                      <a:srgbClr val="2F2262"/>
                    </a:solidFill>
                  </a:tcPr>
                </a:tc>
                <a:extLst>
                  <a:ext uri="{0D108BD9-81ED-4DB2-BD59-A6C34878D82A}">
                    <a16:rowId xmlns:a16="http://schemas.microsoft.com/office/drawing/2014/main" val="230628958"/>
                  </a:ext>
                </a:extLst>
              </a:tr>
              <a:tr h="151064">
                <a:tc>
                  <a:txBody>
                    <a:bodyPr/>
                    <a:lstStyle/>
                    <a:p>
                      <a:pPr algn="ctr"/>
                      <a:r>
                        <a:rPr lang="en-US" sz="1400" err="1">
                          <a:solidFill>
                            <a:schemeClr val="tx1"/>
                          </a:solidFill>
                          <a:latin typeface="Century Gothic"/>
                          <a:ea typeface="Open Sans"/>
                          <a:cs typeface="Open Sans"/>
                        </a:rPr>
                        <a:t>xxxx.xx</a:t>
                      </a:r>
                      <a:endParaRPr lang="en-US" sz="1400">
                        <a:solidFill>
                          <a:schemeClr val="tx1"/>
                        </a:solidFill>
                        <a:latin typeface="Century Gothic"/>
                        <a:ea typeface="Open Sans"/>
                        <a:cs typeface="Open Sans"/>
                      </a:endParaRPr>
                    </a:p>
                  </a:txBody>
                  <a:tcPr marL="9525" marR="9525" marT="9525" marB="0" anchor="ctr">
                    <a:lnL w="12700" cap="flat" cmpd="sng" algn="ctr">
                      <a:solidFill>
                        <a:srgbClr val="2F2262"/>
                      </a:solidFill>
                      <a:prstDash val="solid"/>
                      <a:round/>
                      <a:headEnd type="none" w="med" len="med"/>
                      <a:tailEnd type="none" w="med" len="med"/>
                    </a:lnL>
                    <a:lnR w="12700" cap="flat" cmpd="sng" algn="ctr">
                      <a:solidFill>
                        <a:srgbClr val="2F2262"/>
                      </a:solidFill>
                      <a:prstDash val="solid"/>
                      <a:round/>
                      <a:headEnd type="none" w="med" len="med"/>
                      <a:tailEnd type="none" w="med" len="med"/>
                    </a:lnR>
                    <a:lnT w="12700" cap="flat" cmpd="sng" algn="ctr">
                      <a:solidFill>
                        <a:srgbClr val="2F2262"/>
                      </a:solidFill>
                      <a:prstDash val="solid"/>
                      <a:round/>
                      <a:headEnd type="none" w="med" len="med"/>
                      <a:tailEnd type="none" w="med" len="med"/>
                    </a:lnT>
                    <a:lnB w="12700" cap="flat" cmpd="sng" algn="ctr">
                      <a:solidFill>
                        <a:srgbClr val="2F22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a:solidFill>
                            <a:schemeClr val="tx1"/>
                          </a:solidFill>
                          <a:latin typeface="Montserrat"/>
                          <a:ea typeface="Open Sans"/>
                          <a:cs typeface="Open Sans"/>
                        </a:rPr>
                        <a:t> </a:t>
                      </a:r>
                      <a:r>
                        <a:rPr lang="en-US" sz="1400" err="1">
                          <a:solidFill>
                            <a:schemeClr val="tx1"/>
                          </a:solidFill>
                          <a:latin typeface="Century Gothic"/>
                          <a:ea typeface="Open Sans"/>
                          <a:cs typeface="Open Sans"/>
                        </a:rPr>
                        <a:t>xxxx.xx</a:t>
                      </a:r>
                      <a:endParaRPr lang="en-US" sz="1400">
                        <a:solidFill>
                          <a:schemeClr val="tx1"/>
                        </a:solidFill>
                        <a:latin typeface="Century Gothic"/>
                        <a:ea typeface="Open Sans"/>
                        <a:cs typeface="Open Sans"/>
                      </a:endParaRPr>
                    </a:p>
                  </a:txBody>
                  <a:tcPr marL="9525" marR="9525" marT="9525" marB="0" anchor="ctr">
                    <a:lnL w="12700" cap="flat" cmpd="sng" algn="ctr">
                      <a:solidFill>
                        <a:srgbClr val="2F2262"/>
                      </a:solidFill>
                      <a:prstDash val="solid"/>
                      <a:round/>
                      <a:headEnd type="none" w="med" len="med"/>
                      <a:tailEnd type="none" w="med" len="med"/>
                    </a:lnL>
                    <a:lnR w="12700" cap="flat" cmpd="sng" algn="ctr">
                      <a:solidFill>
                        <a:srgbClr val="2F2262"/>
                      </a:solidFill>
                      <a:prstDash val="solid"/>
                      <a:round/>
                      <a:headEnd type="none" w="med" len="med"/>
                      <a:tailEnd type="none" w="med" len="med"/>
                    </a:lnR>
                    <a:lnT w="12700" cap="flat" cmpd="sng" algn="ctr">
                      <a:solidFill>
                        <a:srgbClr val="2F2262"/>
                      </a:solidFill>
                      <a:prstDash val="solid"/>
                      <a:round/>
                      <a:headEnd type="none" w="med" len="med"/>
                      <a:tailEnd type="none" w="med" len="med"/>
                    </a:lnT>
                    <a:lnB w="12700" cap="flat" cmpd="sng" algn="ctr">
                      <a:solidFill>
                        <a:srgbClr val="2F22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err="1">
                          <a:solidFill>
                            <a:schemeClr val="accent6">
                              <a:lumMod val="75000"/>
                            </a:schemeClr>
                          </a:solidFill>
                          <a:latin typeface="Montserrat"/>
                          <a:ea typeface="Open Sans"/>
                          <a:cs typeface="Open Sans"/>
                        </a:rPr>
                        <a:t>xx.xx</a:t>
                      </a:r>
                      <a:r>
                        <a:rPr lang="en-US" sz="1400" b="1">
                          <a:solidFill>
                            <a:schemeClr val="accent6">
                              <a:lumMod val="75000"/>
                            </a:schemeClr>
                          </a:solidFill>
                          <a:latin typeface="Montserrat"/>
                          <a:ea typeface="Open Sans"/>
                          <a:cs typeface="Open Sans"/>
                        </a:rPr>
                        <a:t>%</a:t>
                      </a:r>
                    </a:p>
                  </a:txBody>
                  <a:tcPr marL="9525" marR="9525" marT="9525" marB="0" anchor="ctr">
                    <a:lnL w="12700" cap="flat" cmpd="sng" algn="ctr">
                      <a:solidFill>
                        <a:srgbClr val="2F2262"/>
                      </a:solidFill>
                      <a:prstDash val="solid"/>
                      <a:round/>
                      <a:headEnd type="none" w="med" len="med"/>
                      <a:tailEnd type="none" w="med" len="med"/>
                    </a:lnL>
                    <a:lnR w="12700" cap="flat" cmpd="sng" algn="ctr">
                      <a:solidFill>
                        <a:srgbClr val="2F2262"/>
                      </a:solidFill>
                      <a:prstDash val="solid"/>
                      <a:round/>
                      <a:headEnd type="none" w="med" len="med"/>
                      <a:tailEnd type="none" w="med" len="med"/>
                    </a:lnR>
                    <a:lnT w="12700" cap="flat" cmpd="sng" algn="ctr">
                      <a:solidFill>
                        <a:srgbClr val="2F2262"/>
                      </a:solidFill>
                      <a:prstDash val="solid"/>
                      <a:round/>
                      <a:headEnd type="none" w="med" len="med"/>
                      <a:tailEnd type="none" w="med" len="med"/>
                    </a:lnT>
                    <a:lnB w="12700" cap="flat" cmpd="sng" algn="ctr">
                      <a:solidFill>
                        <a:srgbClr val="2F226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928327"/>
                  </a:ext>
                </a:extLst>
              </a:tr>
            </a:tbl>
          </a:graphicData>
        </a:graphic>
      </p:graphicFrame>
      <p:sp>
        <p:nvSpPr>
          <p:cNvPr id="3" name="Footer Placeholder 3">
            <a:extLst>
              <a:ext uri="{FF2B5EF4-FFF2-40B4-BE49-F238E27FC236}">
                <a16:creationId xmlns:a16="http://schemas.microsoft.com/office/drawing/2014/main" id="{CB76B823-2265-3426-BC21-F004DD00C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Privilegiado y Confidencial; Borrador - Sujeto a Cambios - Sujeto a Privilegio Deliberativo</a:t>
            </a:r>
            <a:endParaRPr lang="en-US"/>
          </a:p>
        </p:txBody>
      </p:sp>
      <p:sp>
        <p:nvSpPr>
          <p:cNvPr id="4" name="Slide Number Placeholder 4">
            <a:extLst>
              <a:ext uri="{FF2B5EF4-FFF2-40B4-BE49-F238E27FC236}">
                <a16:creationId xmlns:a16="http://schemas.microsoft.com/office/drawing/2014/main" id="{6E93CF82-0DCB-8D52-2E42-1475A85EB2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lang="en-US" b="1" smtClean="0">
                <a:solidFill>
                  <a:srgbClr val="2F2262"/>
                </a:solidFill>
              </a:defRPr>
            </a:lvl1pPr>
          </a:lstStyle>
          <a:p>
            <a:fld id="{A8C1C2F1-43FD-4438-8DC5-A45E5F1ED260}" type="slidenum">
              <a:rPr lang="en-US" smtClean="0"/>
              <a:pPr/>
              <a:t>‹#›</a:t>
            </a:fld>
            <a:endParaRPr lang="en-US"/>
          </a:p>
        </p:txBody>
      </p:sp>
      <p:sp>
        <p:nvSpPr>
          <p:cNvPr id="35" name="Date Placeholder 5">
            <a:extLst>
              <a:ext uri="{FF2B5EF4-FFF2-40B4-BE49-F238E27FC236}">
                <a16:creationId xmlns:a16="http://schemas.microsoft.com/office/drawing/2014/main" id="{511AEFE6-3243-2967-62F2-E309BBB3C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6FD17F96-57A7-4502-B0B9-870BC1D368DB}" type="datetime1">
              <a:rPr lang="en-US" smtClean="0"/>
              <a:pPr/>
              <a:t>10/2/2024</a:t>
            </a:fld>
            <a:endParaRPr lang="en-US"/>
          </a:p>
        </p:txBody>
      </p:sp>
      <p:pic>
        <p:nvPicPr>
          <p:cNvPr id="37" name="Picture 36">
            <a:extLst>
              <a:ext uri="{FF2B5EF4-FFF2-40B4-BE49-F238E27FC236}">
                <a16:creationId xmlns:a16="http://schemas.microsoft.com/office/drawing/2014/main" id="{255FB65B-91A8-39F8-3802-3B62465D87D5}"/>
              </a:ext>
            </a:extLst>
          </p:cNvPr>
          <p:cNvPicPr>
            <a:picLocks noChangeAspect="1"/>
          </p:cNvPicPr>
          <p:nvPr userDrawn="1"/>
        </p:nvPicPr>
        <p:blipFill rotWithShape="1">
          <a:blip r:embed="rId19"/>
          <a:srcRect r="55918"/>
          <a:stretch/>
        </p:blipFill>
        <p:spPr>
          <a:xfrm>
            <a:off x="1" y="5750805"/>
            <a:ext cx="875913" cy="1133433"/>
          </a:xfrm>
          <a:prstGeom prst="rect">
            <a:avLst/>
          </a:prstGeom>
        </p:spPr>
      </p:pic>
    </p:spTree>
    <p:extLst>
      <p:ext uri="{BB962C8B-B14F-4D97-AF65-F5344CB8AC3E}">
        <p14:creationId xmlns:p14="http://schemas.microsoft.com/office/powerpoint/2010/main" val="11141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pic>
        <p:nvPicPr>
          <p:cNvPr id="5" name="Picture 4" descr="A black and purple background&#10;&#10;Description automatically generated">
            <a:extLst>
              <a:ext uri="{FF2B5EF4-FFF2-40B4-BE49-F238E27FC236}">
                <a16:creationId xmlns:a16="http://schemas.microsoft.com/office/drawing/2014/main" id="{97978DBB-CC4F-E8C4-FC4A-3B3771CF7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12192000" cy="1574800"/>
          </a:xfrm>
          <a:prstGeom prst="rect">
            <a:avLst/>
          </a:prstGeom>
        </p:spPr>
      </p:pic>
      <p:sp>
        <p:nvSpPr>
          <p:cNvPr id="7" name="Title 1">
            <a:extLst>
              <a:ext uri="{FF2B5EF4-FFF2-40B4-BE49-F238E27FC236}">
                <a16:creationId xmlns:a16="http://schemas.microsoft.com/office/drawing/2014/main" id="{61124826-1871-FDF2-39EF-6AEF39880701}"/>
              </a:ext>
            </a:extLst>
          </p:cNvPr>
          <p:cNvSpPr>
            <a:spLocks noGrp="1"/>
          </p:cNvSpPr>
          <p:nvPr>
            <p:ph type="title" hasCustomPrompt="1"/>
          </p:nvPr>
        </p:nvSpPr>
        <p:spPr>
          <a:xfrm>
            <a:off x="838200" y="124618"/>
            <a:ext cx="10515600" cy="649105"/>
          </a:xfrm>
        </p:spPr>
        <p:txBody>
          <a:bodyPr/>
          <a:lstStyle>
            <a:lvl1pPr algn="ctr">
              <a:defRPr sz="2000" b="1">
                <a:solidFill>
                  <a:schemeClr val="bg1"/>
                </a:solidFill>
                <a:latin typeface="Montserrat" panose="00000500000000000000" pitchFamily="2" charset="0"/>
              </a:defRPr>
            </a:lvl1pPr>
          </a:lstStyle>
          <a:p>
            <a:r>
              <a:rPr lang="en-US"/>
              <a:t>CLICK TO EDIT MASTER TITLE STYLE</a:t>
            </a:r>
          </a:p>
        </p:txBody>
      </p:sp>
      <p:sp>
        <p:nvSpPr>
          <p:cNvPr id="2" name="Rectangle 1">
            <a:extLst>
              <a:ext uri="{FF2B5EF4-FFF2-40B4-BE49-F238E27FC236}">
                <a16:creationId xmlns:a16="http://schemas.microsoft.com/office/drawing/2014/main" id="{CE4A3A13-C286-4CA4-7D57-FBD721E3F53A}"/>
              </a:ext>
            </a:extLst>
          </p:cNvPr>
          <p:cNvSpPr/>
          <p:nvPr userDrawn="1"/>
        </p:nvSpPr>
        <p:spPr>
          <a:xfrm>
            <a:off x="208098" y="2005969"/>
            <a:ext cx="3749040" cy="635780"/>
          </a:xfrm>
          <a:prstGeom prst="rect">
            <a:avLst/>
          </a:prstGeom>
          <a:solidFill>
            <a:srgbClr val="2F2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a:latin typeface="Montserrat" panose="00000500000000000000" pitchFamily="2" charset="0"/>
              </a:rPr>
              <a:t>Title</a:t>
            </a:r>
          </a:p>
        </p:txBody>
      </p:sp>
      <p:sp>
        <p:nvSpPr>
          <p:cNvPr id="6" name="Rectangle 5">
            <a:extLst>
              <a:ext uri="{FF2B5EF4-FFF2-40B4-BE49-F238E27FC236}">
                <a16:creationId xmlns:a16="http://schemas.microsoft.com/office/drawing/2014/main" id="{5F20F9FB-8AB8-080B-55F1-80BA6237FCBE}"/>
              </a:ext>
            </a:extLst>
          </p:cNvPr>
          <p:cNvSpPr/>
          <p:nvPr userDrawn="1"/>
        </p:nvSpPr>
        <p:spPr>
          <a:xfrm>
            <a:off x="4174346" y="2005969"/>
            <a:ext cx="3749040" cy="635780"/>
          </a:xfrm>
          <a:prstGeom prst="rect">
            <a:avLst/>
          </a:prstGeom>
          <a:solidFill>
            <a:srgbClr val="2F2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noProof="0">
                <a:latin typeface="Montserrat" panose="00000500000000000000" pitchFamily="2" charset="0"/>
              </a:rPr>
              <a:t>Title</a:t>
            </a:r>
          </a:p>
        </p:txBody>
      </p:sp>
      <p:sp>
        <p:nvSpPr>
          <p:cNvPr id="9" name="Rectangle 8">
            <a:extLst>
              <a:ext uri="{FF2B5EF4-FFF2-40B4-BE49-F238E27FC236}">
                <a16:creationId xmlns:a16="http://schemas.microsoft.com/office/drawing/2014/main" id="{883D40D7-C30B-4FCD-C75E-39CEC45FDF4D}"/>
              </a:ext>
            </a:extLst>
          </p:cNvPr>
          <p:cNvSpPr/>
          <p:nvPr userDrawn="1"/>
        </p:nvSpPr>
        <p:spPr>
          <a:xfrm>
            <a:off x="8140594" y="1998248"/>
            <a:ext cx="3749040" cy="635780"/>
          </a:xfrm>
          <a:prstGeom prst="rect">
            <a:avLst/>
          </a:prstGeom>
          <a:solidFill>
            <a:srgbClr val="2F226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noProof="0">
                <a:latin typeface="Montserrat"/>
              </a:rPr>
              <a:t>Title</a:t>
            </a:r>
          </a:p>
        </p:txBody>
      </p:sp>
      <p:sp>
        <p:nvSpPr>
          <p:cNvPr id="10" name="Rectangle 9">
            <a:extLst>
              <a:ext uri="{FF2B5EF4-FFF2-40B4-BE49-F238E27FC236}">
                <a16:creationId xmlns:a16="http://schemas.microsoft.com/office/drawing/2014/main" id="{DB92B660-A57F-F04C-2AA4-1D7F0BBC2D1A}"/>
              </a:ext>
            </a:extLst>
          </p:cNvPr>
          <p:cNvSpPr/>
          <p:nvPr userDrawn="1"/>
        </p:nvSpPr>
        <p:spPr>
          <a:xfrm>
            <a:off x="208098" y="2710579"/>
            <a:ext cx="3749040" cy="291842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spcAft>
                <a:spcPts val="1200"/>
              </a:spcAft>
              <a:buFont typeface="Arial" panose="020B0604020202020204" pitchFamily="34" charset="0"/>
              <a:buChar char="•"/>
            </a:pPr>
            <a:r>
              <a:rPr lang="es-ES" sz="1200" b="1">
                <a:solidFill>
                  <a:schemeClr val="tx1"/>
                </a:solidFill>
                <a:latin typeface="Montserrat"/>
              </a:rPr>
              <a:t>Point 1</a:t>
            </a:r>
          </a:p>
          <a:p>
            <a:pPr marL="171450" indent="-171450" algn="just">
              <a:spcAft>
                <a:spcPts val="1200"/>
              </a:spcAft>
              <a:buFont typeface="Arial" panose="020B0604020202020204" pitchFamily="34" charset="0"/>
              <a:buChar char="•"/>
            </a:pPr>
            <a:r>
              <a:rPr lang="es-ES" sz="1200" b="1">
                <a:solidFill>
                  <a:schemeClr val="tx1"/>
                </a:solidFill>
                <a:latin typeface="Montserrat"/>
              </a:rPr>
              <a:t>Point 2</a:t>
            </a:r>
            <a:endParaRPr lang="es-ES" sz="1200">
              <a:solidFill>
                <a:schemeClr val="tx1"/>
              </a:solidFill>
              <a:latin typeface="Montserrat"/>
            </a:endParaRPr>
          </a:p>
        </p:txBody>
      </p:sp>
      <p:sp>
        <p:nvSpPr>
          <p:cNvPr id="11" name="Rectangle 10">
            <a:extLst>
              <a:ext uri="{FF2B5EF4-FFF2-40B4-BE49-F238E27FC236}">
                <a16:creationId xmlns:a16="http://schemas.microsoft.com/office/drawing/2014/main" id="{29110DEB-67FB-D548-5B62-B4213D041486}"/>
              </a:ext>
            </a:extLst>
          </p:cNvPr>
          <p:cNvSpPr/>
          <p:nvPr userDrawn="1"/>
        </p:nvSpPr>
        <p:spPr>
          <a:xfrm>
            <a:off x="4174346" y="2691039"/>
            <a:ext cx="3749040" cy="291842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spcAft>
                <a:spcPts val="1200"/>
              </a:spcAft>
              <a:buFont typeface="Arial" panose="020B0604020202020204" pitchFamily="34" charset="0"/>
              <a:buChar char="•"/>
            </a:pPr>
            <a:r>
              <a:rPr lang="en-US" sz="1200">
                <a:solidFill>
                  <a:schemeClr val="tx1"/>
                </a:solidFill>
                <a:latin typeface="Montserrat"/>
              </a:rPr>
              <a:t>Point 1</a:t>
            </a:r>
          </a:p>
          <a:p>
            <a:pPr marL="171450" indent="-171450" algn="just">
              <a:spcAft>
                <a:spcPts val="1200"/>
              </a:spcAft>
              <a:buFont typeface="Arial" panose="020B0604020202020204" pitchFamily="34" charset="0"/>
              <a:buChar char="•"/>
            </a:pPr>
            <a:r>
              <a:rPr lang="en-US" sz="1200">
                <a:solidFill>
                  <a:schemeClr val="tx1"/>
                </a:solidFill>
                <a:latin typeface="Montserrat"/>
              </a:rPr>
              <a:t>Point 2</a:t>
            </a:r>
            <a:endParaRPr lang="es-PR" sz="1200">
              <a:solidFill>
                <a:schemeClr val="tx1"/>
              </a:solidFill>
              <a:latin typeface="Montserrat"/>
            </a:endParaRPr>
          </a:p>
          <a:p>
            <a:pPr marL="171450" indent="-171450" algn="just">
              <a:buFont typeface="Arial" panose="020B0604020202020204" pitchFamily="34" charset="0"/>
              <a:buChar char="•"/>
            </a:pPr>
            <a:endParaRPr lang="es-PR" sz="1050">
              <a:solidFill>
                <a:schemeClr val="tx1"/>
              </a:solidFill>
              <a:latin typeface="Montserrat" panose="00000500000000000000" pitchFamily="2" charset="0"/>
            </a:endParaRPr>
          </a:p>
        </p:txBody>
      </p:sp>
      <p:sp>
        <p:nvSpPr>
          <p:cNvPr id="12" name="Rectangle 11">
            <a:extLst>
              <a:ext uri="{FF2B5EF4-FFF2-40B4-BE49-F238E27FC236}">
                <a16:creationId xmlns:a16="http://schemas.microsoft.com/office/drawing/2014/main" id="{B8784019-483F-9F08-B87C-98C12F4D60B5}"/>
              </a:ext>
            </a:extLst>
          </p:cNvPr>
          <p:cNvSpPr/>
          <p:nvPr userDrawn="1"/>
        </p:nvSpPr>
        <p:spPr>
          <a:xfrm>
            <a:off x="8140594" y="2691037"/>
            <a:ext cx="3749040" cy="291842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just">
              <a:spcAft>
                <a:spcPts val="1200"/>
              </a:spcAft>
              <a:buFont typeface="Arial" panose="020B0604020202020204" pitchFamily="34" charset="0"/>
              <a:buChar char="•"/>
            </a:pPr>
            <a:r>
              <a:rPr lang="en-US" sz="1200">
                <a:solidFill>
                  <a:schemeClr val="tx1"/>
                </a:solidFill>
                <a:latin typeface="Montserrat"/>
              </a:rPr>
              <a:t>Point 1</a:t>
            </a:r>
          </a:p>
          <a:p>
            <a:pPr marL="171450" indent="-171450" algn="just">
              <a:spcAft>
                <a:spcPts val="1200"/>
              </a:spcAft>
              <a:buFont typeface="Arial" panose="020B0604020202020204" pitchFamily="34" charset="0"/>
              <a:buChar char="•"/>
            </a:pPr>
            <a:r>
              <a:rPr lang="en-US" sz="1200">
                <a:solidFill>
                  <a:schemeClr val="tx1"/>
                </a:solidFill>
                <a:latin typeface="Montserrat"/>
              </a:rPr>
              <a:t>Point 2</a:t>
            </a:r>
            <a:endParaRPr lang="es-PR" sz="1200">
              <a:solidFill>
                <a:schemeClr val="tx1"/>
              </a:solidFill>
              <a:latin typeface="Montserrat"/>
            </a:endParaRPr>
          </a:p>
          <a:p>
            <a:pPr algn="ctr"/>
            <a:endParaRPr lang="es-PR" sz="1200" b="1">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0191DC1F-B283-AAAC-2A7F-4874C3E4E8AE}"/>
              </a:ext>
            </a:extLst>
          </p:cNvPr>
          <p:cNvSpPr/>
          <p:nvPr userDrawn="1"/>
        </p:nvSpPr>
        <p:spPr>
          <a:xfrm>
            <a:off x="845591" y="1122296"/>
            <a:ext cx="10515600" cy="66073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5760" tIns="45720" rIns="365760" bIns="45720" rtlCol="0" anchor="ctr"/>
          <a:lstStyle/>
          <a:p>
            <a:pPr algn="just"/>
            <a:r>
              <a:rPr lang="en-US" sz="1400" noProof="0">
                <a:solidFill>
                  <a:schemeClr val="tx1"/>
                </a:solidFill>
                <a:latin typeface="Montserrat"/>
              </a:rPr>
              <a:t>Click to edit Master text styles</a:t>
            </a:r>
          </a:p>
        </p:txBody>
      </p:sp>
      <p:sp>
        <p:nvSpPr>
          <p:cNvPr id="3" name="Footer Placeholder 3">
            <a:extLst>
              <a:ext uri="{FF2B5EF4-FFF2-40B4-BE49-F238E27FC236}">
                <a16:creationId xmlns:a16="http://schemas.microsoft.com/office/drawing/2014/main" id="{9E3DF633-4183-C9D6-7330-9FD995BC3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Privilegiado y Confidencial; Borrador - Sujeto a Cambios - Sujeto a Privilegio Deliberativo</a:t>
            </a:r>
            <a:endParaRPr lang="en-US"/>
          </a:p>
        </p:txBody>
      </p:sp>
      <p:sp>
        <p:nvSpPr>
          <p:cNvPr id="4" name="Slide Number Placeholder 4">
            <a:extLst>
              <a:ext uri="{FF2B5EF4-FFF2-40B4-BE49-F238E27FC236}">
                <a16:creationId xmlns:a16="http://schemas.microsoft.com/office/drawing/2014/main" id="{F5F1C9CE-85F5-27F8-5E8C-830ADE4E0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lang="en-US" b="1" smtClean="0">
                <a:solidFill>
                  <a:srgbClr val="2F2262"/>
                </a:solidFill>
              </a:defRPr>
            </a:lvl1pPr>
          </a:lstStyle>
          <a:p>
            <a:fld id="{A8C1C2F1-43FD-4438-8DC5-A45E5F1ED260}" type="slidenum">
              <a:rPr lang="en-US" smtClean="0"/>
              <a:pPr/>
              <a:t>‹#›</a:t>
            </a:fld>
            <a:endParaRPr lang="en-US"/>
          </a:p>
        </p:txBody>
      </p:sp>
      <p:sp>
        <p:nvSpPr>
          <p:cNvPr id="14" name="Date Placeholder 5">
            <a:extLst>
              <a:ext uri="{FF2B5EF4-FFF2-40B4-BE49-F238E27FC236}">
                <a16:creationId xmlns:a16="http://schemas.microsoft.com/office/drawing/2014/main" id="{D165C54A-03E4-5D34-19AD-33F42AE0F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6FD17F96-57A7-4502-B0B9-870BC1D368DB}" type="datetime1">
              <a:rPr lang="en-US" smtClean="0"/>
              <a:pPr/>
              <a:t>10/2/2024</a:t>
            </a:fld>
            <a:endParaRPr lang="en-US"/>
          </a:p>
        </p:txBody>
      </p:sp>
      <p:pic>
        <p:nvPicPr>
          <p:cNvPr id="16" name="Picture 15">
            <a:extLst>
              <a:ext uri="{FF2B5EF4-FFF2-40B4-BE49-F238E27FC236}">
                <a16:creationId xmlns:a16="http://schemas.microsoft.com/office/drawing/2014/main" id="{4105C2C6-1AA4-C91F-1766-F798555B4E30}"/>
              </a:ext>
            </a:extLst>
          </p:cNvPr>
          <p:cNvPicPr>
            <a:picLocks noChangeAspect="1"/>
          </p:cNvPicPr>
          <p:nvPr userDrawn="1"/>
        </p:nvPicPr>
        <p:blipFill rotWithShape="1">
          <a:blip r:embed="rId3"/>
          <a:srcRect r="55918"/>
          <a:stretch/>
        </p:blipFill>
        <p:spPr>
          <a:xfrm>
            <a:off x="1" y="5750805"/>
            <a:ext cx="875913" cy="1133433"/>
          </a:xfrm>
          <a:prstGeom prst="rect">
            <a:avLst/>
          </a:prstGeom>
        </p:spPr>
      </p:pic>
    </p:spTree>
    <p:extLst>
      <p:ext uri="{BB962C8B-B14F-4D97-AF65-F5344CB8AC3E}">
        <p14:creationId xmlns:p14="http://schemas.microsoft.com/office/powerpoint/2010/main" val="361604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401A224-FCFC-7836-997F-A3FA18C6AD0B}"/>
              </a:ext>
            </a:extLst>
          </p:cNvPr>
          <p:cNvGraphicFramePr>
            <a:graphicFrameLocks noChangeAspect="1"/>
          </p:cNvGraphicFramePr>
          <p:nvPr userDrawn="1">
            <p:custDataLst>
              <p:tags r:id="rId8"/>
            </p:custDataLst>
            <p:extLst>
              <p:ext uri="{D42A27DB-BD31-4B8C-83A1-F6EECF244321}">
                <p14:modId xmlns:p14="http://schemas.microsoft.com/office/powerpoint/2010/main" val="951858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38" imgH="338" progId="TCLayout.ActiveDocument.1">
                  <p:embed/>
                </p:oleObj>
              </mc:Choice>
              <mc:Fallback>
                <p:oleObj name="think-cell Slide" r:id="rId9" imgW="338" imgH="338" progId="TCLayout.ActiveDocument.1">
                  <p:embed/>
                  <p:pic>
                    <p:nvPicPr>
                      <p:cNvPr id="8" name="think-cell data - do not delete" hidden="1">
                        <a:extLst>
                          <a:ext uri="{FF2B5EF4-FFF2-40B4-BE49-F238E27FC236}">
                            <a16:creationId xmlns:a16="http://schemas.microsoft.com/office/drawing/2014/main" id="{7401A224-FCFC-7836-997F-A3FA18C6AD0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BE3B11A-90FC-A14A-B350-D2C302099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5297C-D54D-5E41-9711-E0AA5D735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82328B5-7E7D-0BD3-B6BB-DEEE29CE8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s-ES"/>
              <a:t>Privilegiado y Confidencial; Borrador - Sujeto a Cambios - Sujeto a Privilegio Deliberativo</a:t>
            </a:r>
            <a:endParaRPr lang="en-US"/>
          </a:p>
        </p:txBody>
      </p:sp>
      <p:sp>
        <p:nvSpPr>
          <p:cNvPr id="5" name="Slide Number Placeholder 4">
            <a:extLst>
              <a:ext uri="{FF2B5EF4-FFF2-40B4-BE49-F238E27FC236}">
                <a16:creationId xmlns:a16="http://schemas.microsoft.com/office/drawing/2014/main" id="{356DD06A-C00D-C20A-2FD2-A0EB61465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C1C2F1-43FD-4438-8DC5-A45E5F1ED260}" type="slidenum">
              <a:rPr lang="en-US" smtClean="0"/>
              <a:t>‹#›</a:t>
            </a:fld>
            <a:endParaRPr lang="en-US"/>
          </a:p>
        </p:txBody>
      </p:sp>
      <p:sp>
        <p:nvSpPr>
          <p:cNvPr id="6" name="Date Placeholder 5">
            <a:extLst>
              <a:ext uri="{FF2B5EF4-FFF2-40B4-BE49-F238E27FC236}">
                <a16:creationId xmlns:a16="http://schemas.microsoft.com/office/drawing/2014/main" id="{14099A42-7106-0D53-F3DE-EA2FAF21C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D17F96-57A7-4502-B0B9-870BC1D368DB}" type="datetime1">
              <a:rPr lang="en-US" smtClean="0"/>
              <a:t>10/2/2024</a:t>
            </a:fld>
            <a:endParaRPr lang="en-US"/>
          </a:p>
        </p:txBody>
      </p:sp>
    </p:spTree>
    <p:extLst>
      <p:ext uri="{BB962C8B-B14F-4D97-AF65-F5344CB8AC3E}">
        <p14:creationId xmlns:p14="http://schemas.microsoft.com/office/powerpoint/2010/main" val="3385691691"/>
      </p:ext>
    </p:extLst>
  </p:cSld>
  <p:clrMap bg1="lt1" tx1="dk1" bg2="lt2" tx2="dk2" accent1="accent1" accent2="accent2" accent3="accent3" accent4="accent4" accent5="accent5" accent6="accent6" hlink="hlink" folHlink="folHlink"/>
  <p:sldLayoutIdLst>
    <p:sldLayoutId id="2147483669" r:id="rId1"/>
    <p:sldLayoutId id="2147483683" r:id="rId2"/>
    <p:sldLayoutId id="2147483671" r:id="rId3"/>
    <p:sldLayoutId id="2147483676" r:id="rId4"/>
    <p:sldLayoutId id="2147483685" r:id="rId5"/>
    <p:sldLayoutId id="2147483684" r:id="rId6"/>
  </p:sldLayoutIdLst>
  <p:hf hdr="0"/>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6.xml"/><Relationship Id="rId7" Type="http://schemas.openxmlformats.org/officeDocument/2006/relationships/notesSlide" Target="../notesSlides/notesSlide9.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4.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29.xml"/><Relationship Id="rId7"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extLst>
              <p:ext uri="{D42A27DB-BD31-4B8C-83A1-F6EECF244321}">
                <p14:modId xmlns:p14="http://schemas.microsoft.com/office/powerpoint/2010/main" val="123215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0EF2967-B1CC-2FC4-698E-9712A7A6F460}"/>
              </a:ext>
            </a:extLst>
          </p:cNvPr>
          <p:cNvSpPr>
            <a:spLocks noGrp="1"/>
          </p:cNvSpPr>
          <p:nvPr>
            <p:ph type="title"/>
          </p:nvPr>
        </p:nvSpPr>
        <p:spPr>
          <a:xfrm>
            <a:off x="386860" y="3535958"/>
            <a:ext cx="11767040" cy="978729"/>
          </a:xfrm>
        </p:spPr>
        <p:txBody>
          <a:bodyPr vert="horz"/>
          <a:lstStyle/>
          <a:p>
            <a:r>
              <a:rPr lang="en-US" sz="3200" b="1" dirty="0">
                <a:solidFill>
                  <a:schemeClr val="bg1"/>
                </a:solidFill>
                <a:latin typeface="Montserrat" pitchFamily="2" charset="77"/>
              </a:rPr>
              <a:t>Government Development Bank for Puerto Rico</a:t>
            </a:r>
            <a:br>
              <a:rPr lang="en-US" sz="3200" b="1" dirty="0">
                <a:solidFill>
                  <a:schemeClr val="bg1"/>
                </a:solidFill>
                <a:latin typeface="Montserrat" pitchFamily="2" charset="77"/>
              </a:rPr>
            </a:br>
            <a:r>
              <a:rPr lang="en-US" sz="3200" b="1" dirty="0">
                <a:solidFill>
                  <a:schemeClr val="bg1"/>
                </a:solidFill>
                <a:latin typeface="Montserrat" pitchFamily="2" charset="77"/>
              </a:rPr>
              <a:t>Transition Materials</a:t>
            </a:r>
            <a:endParaRPr lang="en-US" sz="2400" b="1" dirty="0">
              <a:solidFill>
                <a:schemeClr val="bg1"/>
              </a:solidFill>
              <a:latin typeface="Montserrat" pitchFamily="2" charset="77"/>
            </a:endParaRPr>
          </a:p>
        </p:txBody>
      </p:sp>
      <p:sp>
        <p:nvSpPr>
          <p:cNvPr id="11" name="Subtitle 4">
            <a:extLst>
              <a:ext uri="{FF2B5EF4-FFF2-40B4-BE49-F238E27FC236}">
                <a16:creationId xmlns:a16="http://schemas.microsoft.com/office/drawing/2014/main" id="{565ED51C-3C81-ABDE-4D06-4D5433080981}"/>
              </a:ext>
            </a:extLst>
          </p:cNvPr>
          <p:cNvSpPr txBox="1">
            <a:spLocks/>
          </p:cNvSpPr>
          <p:nvPr/>
        </p:nvSpPr>
        <p:spPr>
          <a:xfrm>
            <a:off x="386860" y="5106333"/>
            <a:ext cx="4194972" cy="4166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October 2024</a:t>
            </a:r>
            <a:endParaRPr lang="en-PR" sz="2000" b="1" dirty="0">
              <a:solidFill>
                <a:schemeClr val="bg1"/>
              </a:solidFill>
            </a:endParaRPr>
          </a:p>
        </p:txBody>
      </p:sp>
      <p:sp>
        <p:nvSpPr>
          <p:cNvPr id="12" name="Footer Placeholder 1">
            <a:extLst>
              <a:ext uri="{FF2B5EF4-FFF2-40B4-BE49-F238E27FC236}">
                <a16:creationId xmlns:a16="http://schemas.microsoft.com/office/drawing/2014/main" id="{701311A2-6C21-F3A4-D538-1FB7900C6E33}"/>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rgbClr val="FF0000"/>
                </a:solidFill>
              </a:rPr>
              <a:t>Subject to Changes</a:t>
            </a:r>
          </a:p>
        </p:txBody>
      </p:sp>
    </p:spTree>
    <p:extLst>
      <p:ext uri="{BB962C8B-B14F-4D97-AF65-F5344CB8AC3E}">
        <p14:creationId xmlns:p14="http://schemas.microsoft.com/office/powerpoint/2010/main" val="417176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38" imgH="338" progId="TCLayout.ActiveDocument.1">
                  <p:embed/>
                </p:oleObj>
              </mc:Choice>
              <mc:Fallback>
                <p:oleObj name="think-cell Slide" r:id="rId8"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Public Entity Loans Pending Resolution</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9</a:t>
            </a:fld>
            <a:endParaRPr lang="en-US"/>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996798"/>
            <a:ext cx="12203710" cy="83968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350" dirty="0"/>
              <a:t>DRA-held public entity loans, municipal loans, CVIs and GDB Retained Loans represent the sole source of repayment of the remaining DRA Bonds. </a:t>
            </a:r>
          </a:p>
        </p:txBody>
      </p:sp>
      <p:graphicFrame>
        <p:nvGraphicFramePr>
          <p:cNvPr id="4" name="Table 5">
            <a:extLst>
              <a:ext uri="{FF2B5EF4-FFF2-40B4-BE49-F238E27FC236}">
                <a16:creationId xmlns:a16="http://schemas.microsoft.com/office/drawing/2014/main" id="{9912E93C-7B60-CC3E-71BF-21EC513EDB39}"/>
              </a:ext>
            </a:extLst>
          </p:cNvPr>
          <p:cNvGraphicFramePr>
            <a:graphicFrameLocks noGrp="1"/>
          </p:cNvGraphicFramePr>
          <p:nvPr>
            <p:extLst>
              <p:ext uri="{D42A27DB-BD31-4B8C-83A1-F6EECF244321}">
                <p14:modId xmlns:p14="http://schemas.microsoft.com/office/powerpoint/2010/main" val="1878357912"/>
              </p:ext>
            </p:extLst>
          </p:nvPr>
        </p:nvGraphicFramePr>
        <p:xfrm>
          <a:off x="1181137" y="2683827"/>
          <a:ext cx="3526749" cy="1295400"/>
        </p:xfrm>
        <a:graphic>
          <a:graphicData uri="http://schemas.openxmlformats.org/drawingml/2006/table">
            <a:tbl>
              <a:tblPr firstRow="1" bandRow="1">
                <a:tableStyleId>{5C22544A-7EE6-4342-B048-85BDC9FD1C3A}</a:tableStyleId>
              </a:tblPr>
              <a:tblGrid>
                <a:gridCol w="2656361">
                  <a:extLst>
                    <a:ext uri="{9D8B030D-6E8A-4147-A177-3AD203B41FA5}">
                      <a16:colId xmlns:a16="http://schemas.microsoft.com/office/drawing/2014/main" val="673123184"/>
                    </a:ext>
                  </a:extLst>
                </a:gridCol>
                <a:gridCol w="870388">
                  <a:extLst>
                    <a:ext uri="{9D8B030D-6E8A-4147-A177-3AD203B41FA5}">
                      <a16:colId xmlns:a16="http://schemas.microsoft.com/office/drawing/2014/main" val="1169495987"/>
                    </a:ext>
                  </a:extLst>
                </a:gridCol>
              </a:tblGrid>
              <a:tr h="129628">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Borrower</a:t>
                      </a:r>
                    </a:p>
                  </a:txBody>
                  <a:tcPr anchor="ctr">
                    <a:solidFill>
                      <a:srgbClr val="006666"/>
                    </a:solidFill>
                  </a:tcPr>
                </a:tc>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Principal</a:t>
                      </a:r>
                    </a:p>
                  </a:txBody>
                  <a:tcPr>
                    <a:solidFill>
                      <a:srgbClr val="006666"/>
                    </a:solidFill>
                  </a:tcPr>
                </a:tc>
                <a:extLst>
                  <a:ext uri="{0D108BD9-81ED-4DB2-BD59-A6C34878D82A}">
                    <a16:rowId xmlns:a16="http://schemas.microsoft.com/office/drawing/2014/main" val="1348913870"/>
                  </a:ext>
                </a:extLst>
              </a:tr>
              <a:tr h="129628">
                <a:tc>
                  <a:txBody>
                    <a:bodyPr/>
                    <a:lstStyle/>
                    <a:p>
                      <a:r>
                        <a:rPr lang="en-US" sz="1100" i="0" dirty="0">
                          <a:solidFill>
                            <a:schemeClr val="tx1"/>
                          </a:solidFill>
                          <a:latin typeface="Montserrat" panose="00000500000000000000" pitchFamily="2" charset="0"/>
                          <a:ea typeface="Roboto" panose="02000000000000000000" pitchFamily="2" charset="0"/>
                          <a:cs typeface="Roboto" panose="02000000000000000000" pitchFamily="2" charset="0"/>
                        </a:rPr>
                        <a:t>Performing Municipal Loans</a:t>
                      </a:r>
                      <a:r>
                        <a:rPr lang="en-US" sz="1100" i="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(1)</a:t>
                      </a: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$731.6</a:t>
                      </a:r>
                    </a:p>
                  </a:txBody>
                  <a:tcPr>
                    <a:solidFill>
                      <a:srgbClr val="F2F2F2"/>
                    </a:solidFill>
                  </a:tcPr>
                </a:tc>
                <a:extLst>
                  <a:ext uri="{0D108BD9-81ED-4DB2-BD59-A6C34878D82A}">
                    <a16:rowId xmlns:a16="http://schemas.microsoft.com/office/drawing/2014/main" val="3409772814"/>
                  </a:ext>
                </a:extLst>
              </a:tr>
              <a:tr h="129628">
                <a:tc>
                  <a:txBody>
                    <a:bodyPr/>
                    <a:lstStyle/>
                    <a:p>
                      <a:r>
                        <a:rPr lang="en-US" sz="1100" i="0" dirty="0">
                          <a:solidFill>
                            <a:schemeClr val="tx1"/>
                          </a:solidFill>
                          <a:latin typeface="Montserrat" panose="00000500000000000000" pitchFamily="2" charset="0"/>
                          <a:ea typeface="Roboto" panose="02000000000000000000" pitchFamily="2" charset="0"/>
                          <a:cs typeface="Roboto" panose="02000000000000000000" pitchFamily="2" charset="0"/>
                        </a:rPr>
                        <a:t>Non-Performing Municipal Loans</a:t>
                      </a:r>
                      <a:r>
                        <a:rPr lang="en-US" sz="1100" i="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(2)</a:t>
                      </a: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14.6</a:t>
                      </a:r>
                    </a:p>
                  </a:txBody>
                  <a:tcPr>
                    <a:solidFill>
                      <a:srgbClr val="F2F2F2"/>
                    </a:solidFill>
                  </a:tcPr>
                </a:tc>
                <a:extLst>
                  <a:ext uri="{0D108BD9-81ED-4DB2-BD59-A6C34878D82A}">
                    <a16:rowId xmlns:a16="http://schemas.microsoft.com/office/drawing/2014/main" val="1646119074"/>
                  </a:ext>
                </a:extLst>
              </a:tr>
              <a:tr h="129628">
                <a:tc>
                  <a:txBody>
                    <a:bodyPr/>
                    <a:lstStyle/>
                    <a:p>
                      <a:r>
                        <a:rPr lang="en-US" sz="1100" i="0" dirty="0">
                          <a:solidFill>
                            <a:schemeClr val="tx1"/>
                          </a:solidFill>
                          <a:latin typeface="Montserrat" panose="00000500000000000000" pitchFamily="2" charset="0"/>
                          <a:ea typeface="Roboto" panose="02000000000000000000" pitchFamily="2" charset="0"/>
                          <a:cs typeface="Roboto" panose="02000000000000000000" pitchFamily="2" charset="0"/>
                        </a:rPr>
                        <a:t>CRIM</a:t>
                      </a: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27.7</a:t>
                      </a:r>
                    </a:p>
                  </a:txBody>
                  <a:tcPr>
                    <a:solidFill>
                      <a:srgbClr val="F2F2F2"/>
                    </a:solidFill>
                  </a:tcPr>
                </a:tc>
                <a:extLst>
                  <a:ext uri="{0D108BD9-81ED-4DB2-BD59-A6C34878D82A}">
                    <a16:rowId xmlns:a16="http://schemas.microsoft.com/office/drawing/2014/main" val="3455257075"/>
                  </a:ext>
                </a:extLst>
              </a:tr>
              <a:tr h="207404">
                <a:tc>
                  <a:txBody>
                    <a:bodyPr/>
                    <a:lstStyle/>
                    <a:p>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Total</a:t>
                      </a:r>
                      <a:endParaRPr lang="en-US" sz="1100" b="1"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tx1"/>
                      </a:solidFill>
                      <a:prstDash val="solid"/>
                      <a:round/>
                      <a:headEnd type="none" w="med" len="med"/>
                      <a:tailEnd type="none" w="med" len="med"/>
                    </a:lnB>
                    <a:solidFill>
                      <a:srgbClr val="D1D1D1"/>
                    </a:solidFill>
                  </a:tcPr>
                </a:tc>
                <a:tc>
                  <a:txBody>
                    <a:bodyPr/>
                    <a:lstStyle/>
                    <a:p>
                      <a:pPr algn="r"/>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$773.9</a:t>
                      </a:r>
                    </a:p>
                  </a:txBody>
                  <a:tcPr>
                    <a:lnB w="12700" cap="flat" cmpd="sng" algn="ctr">
                      <a:solidFill>
                        <a:schemeClr val="tx1"/>
                      </a:solidFill>
                      <a:prstDash val="solid"/>
                      <a:round/>
                      <a:headEnd type="none" w="med" len="med"/>
                      <a:tailEnd type="none" w="med" len="med"/>
                    </a:lnB>
                    <a:solidFill>
                      <a:srgbClr val="D1D1D1"/>
                    </a:solidFill>
                  </a:tcPr>
                </a:tc>
                <a:extLst>
                  <a:ext uri="{0D108BD9-81ED-4DB2-BD59-A6C34878D82A}">
                    <a16:rowId xmlns:a16="http://schemas.microsoft.com/office/drawing/2014/main" val="2055744245"/>
                  </a:ext>
                </a:extLst>
              </a:tr>
            </a:tbl>
          </a:graphicData>
        </a:graphic>
      </p:graphicFrame>
      <p:sp>
        <p:nvSpPr>
          <p:cNvPr id="7" name="Topic Heading">
            <a:extLst>
              <a:ext uri="{FF2B5EF4-FFF2-40B4-BE49-F238E27FC236}">
                <a16:creationId xmlns:a16="http://schemas.microsoft.com/office/drawing/2014/main" id="{C3EE069B-2A8B-FFD1-756D-4B14E1D67C27}"/>
              </a:ext>
            </a:extLst>
          </p:cNvPr>
          <p:cNvSpPr txBox="1">
            <a:spLocks noChangeArrowheads="1"/>
          </p:cNvSpPr>
          <p:nvPr>
            <p:custDataLst>
              <p:tags r:id="rId2"/>
            </p:custDataLst>
          </p:nvPr>
        </p:nvSpPr>
        <p:spPr bwMode="auto">
          <a:xfrm>
            <a:off x="1182731" y="2389800"/>
            <a:ext cx="3521368" cy="277613"/>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200" b="1" dirty="0">
                <a:solidFill>
                  <a:schemeClr val="bg1"/>
                </a:solidFill>
                <a:latin typeface="Montserrat" panose="00000500000000000000" pitchFamily="2" charset="0"/>
                <a:ea typeface="Roboto" panose="02000000000000000000" pitchFamily="2" charset="0"/>
                <a:cs typeface="Roboto" panose="02000000000000000000" pitchFamily="2" charset="0"/>
              </a:rPr>
              <a:t>DRA Assets - Performing</a:t>
            </a:r>
          </a:p>
        </p:txBody>
      </p:sp>
      <p:graphicFrame>
        <p:nvGraphicFramePr>
          <p:cNvPr id="11" name="Table 5">
            <a:extLst>
              <a:ext uri="{FF2B5EF4-FFF2-40B4-BE49-F238E27FC236}">
                <a16:creationId xmlns:a16="http://schemas.microsoft.com/office/drawing/2014/main" id="{470481CB-2607-3E5A-C6BD-3A0AB5BF8A0C}"/>
              </a:ext>
            </a:extLst>
          </p:cNvPr>
          <p:cNvGraphicFramePr>
            <a:graphicFrameLocks noGrp="1"/>
          </p:cNvGraphicFramePr>
          <p:nvPr>
            <p:extLst>
              <p:ext uri="{D42A27DB-BD31-4B8C-83A1-F6EECF244321}">
                <p14:modId xmlns:p14="http://schemas.microsoft.com/office/powerpoint/2010/main" val="2874906833"/>
              </p:ext>
            </p:extLst>
          </p:nvPr>
        </p:nvGraphicFramePr>
        <p:xfrm>
          <a:off x="8115571" y="2666948"/>
          <a:ext cx="2545220" cy="3017520"/>
        </p:xfrm>
        <a:graphic>
          <a:graphicData uri="http://schemas.openxmlformats.org/drawingml/2006/table">
            <a:tbl>
              <a:tblPr firstRow="1" bandRow="1">
                <a:tableStyleId>{5C22544A-7EE6-4342-B048-85BDC9FD1C3A}</a:tableStyleId>
              </a:tblPr>
              <a:tblGrid>
                <a:gridCol w="1680070">
                  <a:extLst>
                    <a:ext uri="{9D8B030D-6E8A-4147-A177-3AD203B41FA5}">
                      <a16:colId xmlns:a16="http://schemas.microsoft.com/office/drawing/2014/main" val="673123184"/>
                    </a:ext>
                  </a:extLst>
                </a:gridCol>
                <a:gridCol w="865150">
                  <a:extLst>
                    <a:ext uri="{9D8B030D-6E8A-4147-A177-3AD203B41FA5}">
                      <a16:colId xmlns:a16="http://schemas.microsoft.com/office/drawing/2014/main" val="1169495987"/>
                    </a:ext>
                  </a:extLst>
                </a:gridCol>
              </a:tblGrid>
              <a:tr h="163698">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Borrower</a:t>
                      </a:r>
                    </a:p>
                  </a:txBody>
                  <a:tcPr anchor="ctr">
                    <a:solidFill>
                      <a:srgbClr val="006666"/>
                    </a:solidFill>
                  </a:tcPr>
                </a:tc>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Principal</a:t>
                      </a:r>
                    </a:p>
                  </a:txBody>
                  <a:tcPr>
                    <a:solidFill>
                      <a:srgbClr val="006666"/>
                    </a:solidFill>
                  </a:tcPr>
                </a:tc>
                <a:extLst>
                  <a:ext uri="{0D108BD9-81ED-4DB2-BD59-A6C34878D82A}">
                    <a16:rowId xmlns:a16="http://schemas.microsoft.com/office/drawing/2014/main" val="1348913870"/>
                  </a:ext>
                </a:extLst>
              </a:tr>
              <a:tr h="163698">
                <a:tc>
                  <a:txBody>
                    <a:bodyPr/>
                    <a:lstStyle/>
                    <a:p>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CCDA</a:t>
                      </a:r>
                      <a:endParaRPr lang="en-US" sz="1100" i="1"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$138.4</a:t>
                      </a:r>
                    </a:p>
                  </a:txBody>
                  <a:tcPr>
                    <a:solidFill>
                      <a:srgbClr val="F2F2F2"/>
                    </a:solidFill>
                  </a:tcPr>
                </a:tc>
                <a:extLst>
                  <a:ext uri="{0D108BD9-81ED-4DB2-BD59-A6C34878D82A}">
                    <a16:rowId xmlns:a16="http://schemas.microsoft.com/office/drawing/2014/main" val="4119545214"/>
                  </a:ext>
                </a:extLst>
              </a:tr>
              <a:tr h="163698">
                <a:tc>
                  <a:txBody>
                    <a:bodyPr/>
                    <a:lstStyle/>
                    <a:p>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PRIDCO</a:t>
                      </a:r>
                      <a:endParaRPr lang="en-US" sz="1100" i="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rgbClr val="D1D1D1"/>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52.9</a:t>
                      </a:r>
                    </a:p>
                  </a:txBody>
                  <a:tcPr>
                    <a:solidFill>
                      <a:srgbClr val="D1D1D1"/>
                    </a:solidFill>
                  </a:tcPr>
                </a:tc>
                <a:extLst>
                  <a:ext uri="{0D108BD9-81ED-4DB2-BD59-A6C34878D82A}">
                    <a16:rowId xmlns:a16="http://schemas.microsoft.com/office/drawing/2014/main" val="286428766"/>
                  </a:ext>
                </a:extLst>
              </a:tr>
              <a:tr h="163698">
                <a:tc>
                  <a:txBody>
                    <a:bodyPr/>
                    <a:lstStyle/>
                    <a:p>
                      <a:r>
                        <a:rPr lang="en-US" sz="1100" i="0" dirty="0">
                          <a:solidFill>
                            <a:schemeClr val="tx1"/>
                          </a:solidFill>
                          <a:latin typeface="Montserrat" panose="00000500000000000000" pitchFamily="2" charset="0"/>
                          <a:ea typeface="Roboto" panose="02000000000000000000" pitchFamily="2" charset="0"/>
                          <a:cs typeface="Roboto" panose="02000000000000000000" pitchFamily="2" charset="0"/>
                        </a:rPr>
                        <a:t>Solid Waste</a:t>
                      </a:r>
                      <a:endParaRPr lang="en-US" sz="1100" i="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50.2</a:t>
                      </a:r>
                    </a:p>
                  </a:txBody>
                  <a:tcPr>
                    <a:solidFill>
                      <a:srgbClr val="F2F2F2"/>
                    </a:solidFill>
                  </a:tcPr>
                </a:tc>
                <a:extLst>
                  <a:ext uri="{0D108BD9-81ED-4DB2-BD59-A6C34878D82A}">
                    <a16:rowId xmlns:a16="http://schemas.microsoft.com/office/drawing/2014/main" val="2800488229"/>
                  </a:ext>
                </a:extLst>
              </a:tr>
              <a:tr h="16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ASEM</a:t>
                      </a:r>
                      <a:r>
                        <a:rPr lang="en-US" sz="11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(3)(4)</a:t>
                      </a:r>
                    </a:p>
                  </a:txBody>
                  <a:tcPr>
                    <a:solidFill>
                      <a:srgbClr val="D1D1D1"/>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282.5</a:t>
                      </a:r>
                    </a:p>
                  </a:txBody>
                  <a:tcPr>
                    <a:solidFill>
                      <a:srgbClr val="D1D1D1"/>
                    </a:solidFill>
                  </a:tcPr>
                </a:tc>
                <a:extLst>
                  <a:ext uri="{0D108BD9-81ED-4DB2-BD59-A6C34878D82A}">
                    <a16:rowId xmlns:a16="http://schemas.microsoft.com/office/drawing/2014/main" val="959135779"/>
                  </a:ext>
                </a:extLst>
              </a:tr>
              <a:tr h="16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ASES</a:t>
                      </a:r>
                      <a:r>
                        <a:rPr lang="en-US" sz="11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(3)</a:t>
                      </a: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182.2</a:t>
                      </a:r>
                    </a:p>
                  </a:txBody>
                  <a:tcPr>
                    <a:solidFill>
                      <a:srgbClr val="F2F2F2"/>
                    </a:solidFill>
                  </a:tcPr>
                </a:tc>
                <a:extLst>
                  <a:ext uri="{0D108BD9-81ED-4DB2-BD59-A6C34878D82A}">
                    <a16:rowId xmlns:a16="http://schemas.microsoft.com/office/drawing/2014/main" val="2606026788"/>
                  </a:ext>
                </a:extLst>
              </a:tr>
              <a:tr h="16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latin typeface="Montserrat" panose="00000500000000000000" pitchFamily="2" charset="0"/>
                          <a:ea typeface="Roboto" panose="02000000000000000000" pitchFamily="2" charset="0"/>
                          <a:cs typeface="Roboto" panose="02000000000000000000" pitchFamily="2" charset="0"/>
                        </a:rPr>
                        <a:t>Península</a:t>
                      </a: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 Cantera</a:t>
                      </a:r>
                      <a:r>
                        <a:rPr lang="en-US" sz="11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(3)</a:t>
                      </a: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rgbClr val="D1D1D1"/>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37.8</a:t>
                      </a:r>
                    </a:p>
                  </a:txBody>
                  <a:tcPr>
                    <a:solidFill>
                      <a:srgbClr val="D1D1D1"/>
                    </a:solidFill>
                  </a:tcPr>
                </a:tc>
                <a:extLst>
                  <a:ext uri="{0D108BD9-81ED-4DB2-BD59-A6C34878D82A}">
                    <a16:rowId xmlns:a16="http://schemas.microsoft.com/office/drawing/2014/main" val="3491768611"/>
                  </a:ext>
                </a:extLst>
              </a:tr>
              <a:tr h="16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Special Communities</a:t>
                      </a:r>
                      <a:r>
                        <a:rPr lang="en-US" sz="11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(3)</a:t>
                      </a: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234.7</a:t>
                      </a:r>
                    </a:p>
                  </a:txBody>
                  <a:tcPr>
                    <a:solidFill>
                      <a:srgbClr val="F2F2F2"/>
                    </a:solidFill>
                  </a:tcPr>
                </a:tc>
                <a:extLst>
                  <a:ext uri="{0D108BD9-81ED-4DB2-BD59-A6C34878D82A}">
                    <a16:rowId xmlns:a16="http://schemas.microsoft.com/office/drawing/2014/main" val="2023283866"/>
                  </a:ext>
                </a:extLst>
              </a:tr>
              <a:tr h="16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Cancer Center</a:t>
                      </a:r>
                      <a:r>
                        <a:rPr lang="en-US" sz="11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(3)(4)</a:t>
                      </a:r>
                    </a:p>
                  </a:txBody>
                  <a:tcPr>
                    <a:solidFill>
                      <a:srgbClr val="D1D1D1"/>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120.5</a:t>
                      </a:r>
                    </a:p>
                  </a:txBody>
                  <a:tcPr>
                    <a:solidFill>
                      <a:srgbClr val="D1D1D1"/>
                    </a:solidFill>
                  </a:tcPr>
                </a:tc>
                <a:extLst>
                  <a:ext uri="{0D108BD9-81ED-4DB2-BD59-A6C34878D82A}">
                    <a16:rowId xmlns:a16="http://schemas.microsoft.com/office/drawing/2014/main" val="967404838"/>
                  </a:ext>
                </a:extLst>
              </a:tr>
              <a:tr h="163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P3 Authority</a:t>
                      </a:r>
                      <a:r>
                        <a:rPr lang="en-US" sz="11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(3)</a:t>
                      </a: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tx1"/>
                      </a:solidFill>
                      <a:prstDash val="solid"/>
                      <a:round/>
                      <a:headEnd type="none" w="med" len="med"/>
                      <a:tailEnd type="none" w="med" len="med"/>
                    </a:lnB>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6.2</a:t>
                      </a:r>
                    </a:p>
                  </a:txBody>
                  <a:tcPr>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609682623"/>
                  </a:ext>
                </a:extLst>
              </a:tr>
              <a:tr h="163698">
                <a:tc>
                  <a:txBody>
                    <a:bodyPr/>
                    <a:lstStyle/>
                    <a:p>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Total</a:t>
                      </a:r>
                      <a:endParaRPr lang="en-US" sz="1100" b="1"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1"/>
                    </a:solidFill>
                  </a:tcPr>
                </a:tc>
                <a:tc>
                  <a:txBody>
                    <a:bodyPr/>
                    <a:lstStyle/>
                    <a:p>
                      <a:pPr algn="r"/>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$1,105.3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D1D1"/>
                    </a:solidFill>
                  </a:tcPr>
                </a:tc>
                <a:extLst>
                  <a:ext uri="{0D108BD9-81ED-4DB2-BD59-A6C34878D82A}">
                    <a16:rowId xmlns:a16="http://schemas.microsoft.com/office/drawing/2014/main" val="2055744245"/>
                  </a:ext>
                </a:extLst>
              </a:tr>
            </a:tbl>
          </a:graphicData>
        </a:graphic>
      </p:graphicFrame>
      <p:sp>
        <p:nvSpPr>
          <p:cNvPr id="12" name="Topic Heading">
            <a:extLst>
              <a:ext uri="{FF2B5EF4-FFF2-40B4-BE49-F238E27FC236}">
                <a16:creationId xmlns:a16="http://schemas.microsoft.com/office/drawing/2014/main" id="{5C585347-E037-965A-15EE-192B71458745}"/>
              </a:ext>
            </a:extLst>
          </p:cNvPr>
          <p:cNvSpPr txBox="1">
            <a:spLocks noChangeArrowheads="1"/>
          </p:cNvSpPr>
          <p:nvPr>
            <p:custDataLst>
              <p:tags r:id="rId3"/>
            </p:custDataLst>
          </p:nvPr>
        </p:nvSpPr>
        <p:spPr bwMode="auto">
          <a:xfrm>
            <a:off x="8115571" y="2389800"/>
            <a:ext cx="2551078" cy="277613"/>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200" b="1" dirty="0">
                <a:solidFill>
                  <a:schemeClr val="bg1"/>
                </a:solidFill>
                <a:latin typeface="Montserrat" panose="00000500000000000000" pitchFamily="2" charset="0"/>
                <a:ea typeface="Roboto" panose="02000000000000000000" pitchFamily="2" charset="0"/>
                <a:cs typeface="Roboto" panose="02000000000000000000" pitchFamily="2" charset="0"/>
              </a:rPr>
              <a:t>DRA Assets - Pending Resolution</a:t>
            </a:r>
          </a:p>
        </p:txBody>
      </p:sp>
      <p:graphicFrame>
        <p:nvGraphicFramePr>
          <p:cNvPr id="13" name="Table 5">
            <a:extLst>
              <a:ext uri="{FF2B5EF4-FFF2-40B4-BE49-F238E27FC236}">
                <a16:creationId xmlns:a16="http://schemas.microsoft.com/office/drawing/2014/main" id="{90C56532-4DED-0D0F-FB42-BDD383889FF2}"/>
              </a:ext>
            </a:extLst>
          </p:cNvPr>
          <p:cNvGraphicFramePr>
            <a:graphicFrameLocks noGrp="1"/>
          </p:cNvGraphicFramePr>
          <p:nvPr>
            <p:extLst>
              <p:ext uri="{D42A27DB-BD31-4B8C-83A1-F6EECF244321}">
                <p14:modId xmlns:p14="http://schemas.microsoft.com/office/powerpoint/2010/main" val="498209283"/>
              </p:ext>
            </p:extLst>
          </p:nvPr>
        </p:nvGraphicFramePr>
        <p:xfrm>
          <a:off x="4803228" y="2681346"/>
          <a:ext cx="3217001" cy="1036320"/>
        </p:xfrm>
        <a:graphic>
          <a:graphicData uri="http://schemas.openxmlformats.org/drawingml/2006/table">
            <a:tbl>
              <a:tblPr firstRow="1" bandRow="1">
                <a:tableStyleId>{5C22544A-7EE6-4342-B048-85BDC9FD1C3A}</a:tableStyleId>
              </a:tblPr>
              <a:tblGrid>
                <a:gridCol w="2322786">
                  <a:extLst>
                    <a:ext uri="{9D8B030D-6E8A-4147-A177-3AD203B41FA5}">
                      <a16:colId xmlns:a16="http://schemas.microsoft.com/office/drawing/2014/main" val="673123184"/>
                    </a:ext>
                  </a:extLst>
                </a:gridCol>
                <a:gridCol w="894215">
                  <a:extLst>
                    <a:ext uri="{9D8B030D-6E8A-4147-A177-3AD203B41FA5}">
                      <a16:colId xmlns:a16="http://schemas.microsoft.com/office/drawing/2014/main" val="1169495987"/>
                    </a:ext>
                  </a:extLst>
                </a:gridCol>
              </a:tblGrid>
              <a:tr h="129628">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Borrower</a:t>
                      </a:r>
                    </a:p>
                  </a:txBody>
                  <a:tcPr anchor="ctr">
                    <a:solidFill>
                      <a:srgbClr val="006666"/>
                    </a:solidFill>
                  </a:tcPr>
                </a:tc>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Principal</a:t>
                      </a:r>
                    </a:p>
                  </a:txBody>
                  <a:tcPr>
                    <a:solidFill>
                      <a:srgbClr val="006666"/>
                    </a:solidFill>
                  </a:tcPr>
                </a:tc>
                <a:extLst>
                  <a:ext uri="{0D108BD9-81ED-4DB2-BD59-A6C34878D82A}">
                    <a16:rowId xmlns:a16="http://schemas.microsoft.com/office/drawing/2014/main" val="1348913870"/>
                  </a:ext>
                </a:extLst>
              </a:tr>
              <a:tr h="129628">
                <a:tc>
                  <a:txBody>
                    <a:bodyPr/>
                    <a:lstStyle/>
                    <a:p>
                      <a:r>
                        <a:rPr lang="en-US" sz="1100" i="0" dirty="0" err="1">
                          <a:solidFill>
                            <a:schemeClr val="tx1"/>
                          </a:solidFill>
                          <a:latin typeface="Montserrat" panose="00000500000000000000" pitchFamily="2" charset="0"/>
                          <a:ea typeface="Roboto" panose="02000000000000000000" pitchFamily="2" charset="0"/>
                          <a:cs typeface="Roboto" panose="02000000000000000000" pitchFamily="2" charset="0"/>
                        </a:rPr>
                        <a:t>Clawback</a:t>
                      </a:r>
                      <a:r>
                        <a:rPr lang="en-US" sz="1100" i="0" dirty="0">
                          <a:solidFill>
                            <a:schemeClr val="tx1"/>
                          </a:solidFill>
                          <a:latin typeface="Montserrat" panose="00000500000000000000" pitchFamily="2" charset="0"/>
                          <a:ea typeface="Roboto" panose="02000000000000000000" pitchFamily="2" charset="0"/>
                          <a:cs typeface="Roboto" panose="02000000000000000000" pitchFamily="2" charset="0"/>
                        </a:rPr>
                        <a:t> CVIs (74514L4G9)</a:t>
                      </a:r>
                      <a:r>
                        <a:rPr lang="en-US" sz="1100" i="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(5) </a:t>
                      </a:r>
                    </a:p>
                  </a:txBody>
                  <a:tcPr>
                    <a:solidFill>
                      <a:srgbClr val="F2F2F2"/>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$52.4</a:t>
                      </a:r>
                    </a:p>
                  </a:txBody>
                  <a:tcPr>
                    <a:solidFill>
                      <a:srgbClr val="F2F2F2"/>
                    </a:solidFill>
                  </a:tcPr>
                </a:tc>
                <a:extLst>
                  <a:ext uri="{0D108BD9-81ED-4DB2-BD59-A6C34878D82A}">
                    <a16:rowId xmlns:a16="http://schemas.microsoft.com/office/drawing/2014/main" val="3409772814"/>
                  </a:ext>
                </a:extLst>
              </a:tr>
              <a:tr h="129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dirty="0" err="1">
                          <a:solidFill>
                            <a:schemeClr val="tx1"/>
                          </a:solidFill>
                          <a:latin typeface="Montserrat" panose="00000500000000000000" pitchFamily="2" charset="0"/>
                          <a:ea typeface="Roboto" panose="02000000000000000000" pitchFamily="2" charset="0"/>
                          <a:cs typeface="Roboto" panose="02000000000000000000" pitchFamily="2" charset="0"/>
                        </a:rPr>
                        <a:t>Clawback</a:t>
                      </a:r>
                      <a:r>
                        <a:rPr lang="en-US" sz="1100" i="0" kern="1200" dirty="0">
                          <a:solidFill>
                            <a:schemeClr val="tx1"/>
                          </a:solidFill>
                          <a:latin typeface="Montserrat" panose="00000500000000000000" pitchFamily="2" charset="0"/>
                          <a:ea typeface="Roboto" panose="02000000000000000000" pitchFamily="2" charset="0"/>
                          <a:cs typeface="Roboto" panose="02000000000000000000" pitchFamily="2" charset="0"/>
                        </a:rPr>
                        <a:t> CVIs (74514L4E4)</a:t>
                      </a:r>
                      <a:r>
                        <a:rPr lang="en-US" sz="1100" i="0" kern="1200"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(6)</a:t>
                      </a:r>
                    </a:p>
                  </a:txBody>
                  <a:tcPr>
                    <a:solidFill>
                      <a:schemeClr val="accent3">
                        <a:lumMod val="20000"/>
                        <a:lumOff val="80000"/>
                      </a:schemeClr>
                    </a:solidFill>
                  </a:tcPr>
                </a:tc>
                <a:tc>
                  <a:txBody>
                    <a:bodyPr/>
                    <a:lstStyle/>
                    <a:p>
                      <a:pPr algn="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1,252.5</a:t>
                      </a:r>
                    </a:p>
                  </a:txBody>
                  <a:tcPr>
                    <a:solidFill>
                      <a:schemeClr val="accent3">
                        <a:lumMod val="20000"/>
                        <a:lumOff val="80000"/>
                      </a:schemeClr>
                    </a:solidFill>
                  </a:tcPr>
                </a:tc>
                <a:extLst>
                  <a:ext uri="{0D108BD9-81ED-4DB2-BD59-A6C34878D82A}">
                    <a16:rowId xmlns:a16="http://schemas.microsoft.com/office/drawing/2014/main" val="96294258"/>
                  </a:ext>
                </a:extLst>
              </a:tr>
              <a:tr h="207404">
                <a:tc>
                  <a:txBody>
                    <a:bodyPr/>
                    <a:lstStyle/>
                    <a:p>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Total</a:t>
                      </a:r>
                      <a:endParaRPr lang="en-US" sz="1100" b="1"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tx1"/>
                      </a:solidFill>
                      <a:prstDash val="solid"/>
                      <a:round/>
                      <a:headEnd type="none" w="med" len="med"/>
                      <a:tailEnd type="none" w="med" len="med"/>
                    </a:lnB>
                    <a:solidFill>
                      <a:srgbClr val="D1D1D1"/>
                    </a:solidFill>
                  </a:tcPr>
                </a:tc>
                <a:tc>
                  <a:txBody>
                    <a:bodyPr/>
                    <a:lstStyle/>
                    <a:p>
                      <a:pPr algn="r"/>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$1,304.9</a:t>
                      </a:r>
                    </a:p>
                  </a:txBody>
                  <a:tcPr>
                    <a:lnB w="12700" cap="flat" cmpd="sng" algn="ctr">
                      <a:solidFill>
                        <a:schemeClr val="tx1"/>
                      </a:solidFill>
                      <a:prstDash val="solid"/>
                      <a:round/>
                      <a:headEnd type="none" w="med" len="med"/>
                      <a:tailEnd type="none" w="med" len="med"/>
                    </a:lnB>
                    <a:solidFill>
                      <a:srgbClr val="D1D1D1"/>
                    </a:solidFill>
                  </a:tcPr>
                </a:tc>
                <a:extLst>
                  <a:ext uri="{0D108BD9-81ED-4DB2-BD59-A6C34878D82A}">
                    <a16:rowId xmlns:a16="http://schemas.microsoft.com/office/drawing/2014/main" val="2055744245"/>
                  </a:ext>
                </a:extLst>
              </a:tr>
            </a:tbl>
          </a:graphicData>
        </a:graphic>
      </p:graphicFrame>
      <p:sp>
        <p:nvSpPr>
          <p:cNvPr id="14" name="Topic Heading">
            <a:extLst>
              <a:ext uri="{FF2B5EF4-FFF2-40B4-BE49-F238E27FC236}">
                <a16:creationId xmlns:a16="http://schemas.microsoft.com/office/drawing/2014/main" id="{08CC9150-7809-EADF-CCA1-83763B4DA7D4}"/>
              </a:ext>
            </a:extLst>
          </p:cNvPr>
          <p:cNvSpPr txBox="1">
            <a:spLocks noChangeArrowheads="1"/>
          </p:cNvSpPr>
          <p:nvPr>
            <p:custDataLst>
              <p:tags r:id="rId4"/>
            </p:custDataLst>
          </p:nvPr>
        </p:nvSpPr>
        <p:spPr bwMode="auto">
          <a:xfrm>
            <a:off x="4799441" y="2389800"/>
            <a:ext cx="3220788" cy="277613"/>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defPPr>
              <a:defRPr lang="en-US"/>
            </a:defPPr>
            <a:lvl1pPr algn="ctr">
              <a:defRPr sz="1100" b="1">
                <a:solidFill>
                  <a:schemeClr val="bg1"/>
                </a:solidFill>
                <a:latin typeface="Montserrat" panose="00000500000000000000" pitchFamily="2" charset="0"/>
                <a:ea typeface="ＭＳ Ｐゴシック"/>
                <a:cs typeface="Calibri" pitchFamily="34" charset="0"/>
              </a:defRPr>
            </a:lvl1pPr>
          </a:lstStyle>
          <a:p>
            <a:r>
              <a:rPr lang="en-US" altLang="en-US" sz="1200" dirty="0">
                <a:ea typeface="Roboto" panose="02000000000000000000" pitchFamily="2" charset="0"/>
                <a:cs typeface="Roboto" panose="02000000000000000000" pitchFamily="2" charset="0"/>
              </a:rPr>
              <a:t>DRA Assets - CVIs</a:t>
            </a:r>
          </a:p>
        </p:txBody>
      </p:sp>
      <p:cxnSp>
        <p:nvCxnSpPr>
          <p:cNvPr id="15" name="Straight Connector 14">
            <a:extLst>
              <a:ext uri="{FF2B5EF4-FFF2-40B4-BE49-F238E27FC236}">
                <a16:creationId xmlns:a16="http://schemas.microsoft.com/office/drawing/2014/main" id="{ADF8C323-9CE4-0AF4-8AC4-47BA975C9C53}"/>
              </a:ext>
            </a:extLst>
          </p:cNvPr>
          <p:cNvCxnSpPr>
            <a:cxnSpLocks/>
          </p:cNvCxnSpPr>
          <p:nvPr/>
        </p:nvCxnSpPr>
        <p:spPr>
          <a:xfrm>
            <a:off x="1153654" y="6436842"/>
            <a:ext cx="10373328" cy="0"/>
          </a:xfrm>
          <a:prstGeom prst="line">
            <a:avLst/>
          </a:prstGeom>
          <a:ln w="1905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2466BE50-8D1E-BB80-5B19-AC0464145CED}"/>
              </a:ext>
            </a:extLst>
          </p:cNvPr>
          <p:cNvSpPr txBox="1">
            <a:spLocks/>
          </p:cNvSpPr>
          <p:nvPr/>
        </p:nvSpPr>
        <p:spPr>
          <a:xfrm>
            <a:off x="1085447" y="6464981"/>
            <a:ext cx="10524657" cy="296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latin typeface="Montserrat" panose="00000500000000000000" pitchFamily="2" charset="0"/>
                <a:ea typeface="Roboto" panose="02000000000000000000" pitchFamily="2" charset="0"/>
                <a:cs typeface="Roboto" panose="02000000000000000000" pitchFamily="2" charset="0"/>
              </a:rPr>
              <a:t>Notes: (1) Includes CAE, IVU, Operational and Revenue loans, representing 98% of the municipal loan portfolio held by the DRA. (2) Includes non-performing lines of credit pending resolution. (3) Represent GDB Retained Loans which are serviced by GDB, but recoveries, if any, belong to DRA. GDB must use commercially reasonable efforts to resolve these loans. (4) Include mortgages over certain ASEM and Comprehensive Cancer Center facilities.. (5) Commonwealth/</a:t>
            </a:r>
            <a:r>
              <a:rPr lang="en-US" sz="800" dirty="0" err="1">
                <a:latin typeface="Montserrat" panose="00000500000000000000" pitchFamily="2" charset="0"/>
                <a:ea typeface="Roboto" panose="02000000000000000000" pitchFamily="2" charset="0"/>
                <a:cs typeface="Roboto" panose="02000000000000000000" pitchFamily="2" charset="0"/>
              </a:rPr>
              <a:t>Clawback</a:t>
            </a:r>
            <a:r>
              <a:rPr lang="en-US" sz="800" dirty="0">
                <a:latin typeface="Montserrat" panose="00000500000000000000" pitchFamily="2" charset="0"/>
                <a:ea typeface="Roboto" panose="02000000000000000000" pitchFamily="2" charset="0"/>
                <a:cs typeface="Roboto" panose="02000000000000000000" pitchFamily="2" charset="0"/>
              </a:rPr>
              <a:t> CVIs, (6) HTA Loans CVI.</a:t>
            </a:r>
          </a:p>
        </p:txBody>
      </p:sp>
      <p:sp>
        <p:nvSpPr>
          <p:cNvPr id="17" name="Topic Heading">
            <a:extLst>
              <a:ext uri="{FF2B5EF4-FFF2-40B4-BE49-F238E27FC236}">
                <a16:creationId xmlns:a16="http://schemas.microsoft.com/office/drawing/2014/main" id="{26913E58-872B-6DA5-B83D-1DABA7D96F0B}"/>
              </a:ext>
            </a:extLst>
          </p:cNvPr>
          <p:cNvSpPr txBox="1">
            <a:spLocks noChangeArrowheads="1"/>
          </p:cNvSpPr>
          <p:nvPr>
            <p:custDataLst>
              <p:tags r:id="rId5"/>
            </p:custDataLst>
          </p:nvPr>
        </p:nvSpPr>
        <p:spPr bwMode="auto">
          <a:xfrm>
            <a:off x="1155865" y="2026854"/>
            <a:ext cx="9509760" cy="277613"/>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400" b="1" dirty="0">
                <a:solidFill>
                  <a:schemeClr val="bg1"/>
                </a:solidFill>
                <a:latin typeface="Montserrat" panose="00000500000000000000" pitchFamily="2" charset="0"/>
                <a:ea typeface="Roboto" panose="02000000000000000000" pitchFamily="2" charset="0"/>
                <a:cs typeface="Roboto" panose="02000000000000000000" pitchFamily="2" charset="0"/>
              </a:rPr>
              <a:t>DRA Assets</a:t>
            </a:r>
          </a:p>
        </p:txBody>
      </p:sp>
      <p:sp>
        <p:nvSpPr>
          <p:cNvPr id="18" name="Content Placeholder 2">
            <a:extLst>
              <a:ext uri="{FF2B5EF4-FFF2-40B4-BE49-F238E27FC236}">
                <a16:creationId xmlns:a16="http://schemas.microsoft.com/office/drawing/2014/main" id="{7464528F-0244-6732-46CC-CFE5E8BA914F}"/>
              </a:ext>
            </a:extLst>
          </p:cNvPr>
          <p:cNvSpPr txBox="1">
            <a:spLocks/>
          </p:cNvSpPr>
          <p:nvPr/>
        </p:nvSpPr>
        <p:spPr>
          <a:xfrm>
            <a:off x="1181138" y="5736689"/>
            <a:ext cx="9479653" cy="593335"/>
          </a:xfrm>
          <a:prstGeom prst="rect">
            <a:avLst/>
          </a:prstGeom>
          <a:ln w="25400">
            <a:solidFill>
              <a:srgbClr val="006666"/>
            </a:solidFill>
            <a:prstDash val="dash"/>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1150" dirty="0">
                <a:latin typeface="Montserrat" panose="00000500000000000000" pitchFamily="2" charset="0"/>
                <a:ea typeface="Roboto" panose="02000000000000000000" pitchFamily="2" charset="0"/>
                <a:cs typeface="Roboto" panose="02000000000000000000" pitchFamily="2" charset="0"/>
              </a:rPr>
              <a:t>The </a:t>
            </a:r>
            <a:r>
              <a:rPr lang="en-US" sz="1150" b="1" dirty="0">
                <a:latin typeface="Montserrat" panose="00000500000000000000" pitchFamily="2" charset="0"/>
                <a:ea typeface="Roboto" panose="02000000000000000000" pitchFamily="2" charset="0"/>
                <a:cs typeface="Roboto" panose="02000000000000000000" pitchFamily="2" charset="0"/>
              </a:rPr>
              <a:t>GDB Retained Loans</a:t>
            </a:r>
            <a:r>
              <a:rPr lang="en-US" sz="1150" dirty="0">
                <a:latin typeface="Montserrat" panose="00000500000000000000" pitchFamily="2" charset="0"/>
                <a:ea typeface="Roboto" panose="02000000000000000000" pitchFamily="2" charset="0"/>
                <a:cs typeface="Roboto" panose="02000000000000000000" pitchFamily="2" charset="0"/>
              </a:rPr>
              <a:t> are loans of certain public entities that remained at GDB for which GDB has a contractual duty to the DRA to use commercially reasonable best efforts to maximize proceeds and transfer such proceeds, if any, to the DRA.</a:t>
            </a:r>
          </a:p>
        </p:txBody>
      </p:sp>
      <p:sp>
        <p:nvSpPr>
          <p:cNvPr id="20" name="TextBox 19">
            <a:extLst>
              <a:ext uri="{FF2B5EF4-FFF2-40B4-BE49-F238E27FC236}">
                <a16:creationId xmlns:a16="http://schemas.microsoft.com/office/drawing/2014/main" id="{A134C506-05C5-B72B-A7E7-3F5D7F3EF7D5}"/>
              </a:ext>
            </a:extLst>
          </p:cNvPr>
          <p:cNvSpPr txBox="1"/>
          <p:nvPr/>
        </p:nvSpPr>
        <p:spPr>
          <a:xfrm>
            <a:off x="254635" y="2117725"/>
            <a:ext cx="1743075" cy="215444"/>
          </a:xfrm>
          <a:prstGeom prst="rect">
            <a:avLst/>
          </a:prstGeom>
          <a:noFill/>
        </p:spPr>
        <p:txBody>
          <a:bodyPr wrap="square" rtlCol="0">
            <a:spAutoFit/>
          </a:bodyPr>
          <a:lstStyle/>
          <a:p>
            <a:r>
              <a:rPr lang="en-US" sz="800" dirty="0">
                <a:latin typeface="Montserrat" panose="00000500000000000000" pitchFamily="2" charset="0"/>
              </a:rPr>
              <a:t>($ in millions)</a:t>
            </a:r>
          </a:p>
        </p:txBody>
      </p:sp>
      <p:sp>
        <p:nvSpPr>
          <p:cNvPr id="2" name="Footer Placeholder 1">
            <a:extLst>
              <a:ext uri="{FF2B5EF4-FFF2-40B4-BE49-F238E27FC236}">
                <a16:creationId xmlns:a16="http://schemas.microsoft.com/office/drawing/2014/main" id="{00DE3EFF-663A-C87A-148C-34BB3F994882}"/>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354946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DRA Assets with Recoveries from Own Sources</a:t>
            </a:r>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1069663"/>
            <a:ext cx="12203710" cy="6939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350" dirty="0"/>
              <a:t>Summary of DRA assets with recoveries not dependent on the Government.</a:t>
            </a:r>
          </a:p>
        </p:txBody>
      </p:sp>
      <p:sp>
        <p:nvSpPr>
          <p:cNvPr id="29" name="TextBox 28">
            <a:extLst>
              <a:ext uri="{FF2B5EF4-FFF2-40B4-BE49-F238E27FC236}">
                <a16:creationId xmlns:a16="http://schemas.microsoft.com/office/drawing/2014/main" id="{095AB8D7-7792-DDD3-97B1-B7CB55F4DC9C}"/>
              </a:ext>
            </a:extLst>
          </p:cNvPr>
          <p:cNvSpPr txBox="1"/>
          <p:nvPr/>
        </p:nvSpPr>
        <p:spPr>
          <a:xfrm>
            <a:off x="254635" y="2117725"/>
            <a:ext cx="1743075" cy="215444"/>
          </a:xfrm>
          <a:prstGeom prst="rect">
            <a:avLst/>
          </a:prstGeom>
          <a:noFill/>
        </p:spPr>
        <p:txBody>
          <a:bodyPr wrap="square" rtlCol="0">
            <a:spAutoFit/>
          </a:bodyPr>
          <a:lstStyle/>
          <a:p>
            <a:r>
              <a:rPr lang="en-US" sz="800" dirty="0">
                <a:latin typeface="Montserrat" panose="00000500000000000000" pitchFamily="2" charset="0"/>
              </a:rPr>
              <a:t>($ in millions)</a:t>
            </a:r>
          </a:p>
        </p:txBody>
      </p:sp>
      <p:graphicFrame>
        <p:nvGraphicFramePr>
          <p:cNvPr id="5" name="Table 5">
            <a:extLst>
              <a:ext uri="{FF2B5EF4-FFF2-40B4-BE49-F238E27FC236}">
                <a16:creationId xmlns:a16="http://schemas.microsoft.com/office/drawing/2014/main" id="{60DCD089-3A69-E7E0-D83A-C03069460592}"/>
              </a:ext>
            </a:extLst>
          </p:cNvPr>
          <p:cNvGraphicFramePr>
            <a:graphicFrameLocks noGrp="1"/>
          </p:cNvGraphicFramePr>
          <p:nvPr/>
        </p:nvGraphicFramePr>
        <p:xfrm>
          <a:off x="1107960" y="2079925"/>
          <a:ext cx="5854354" cy="4111255"/>
        </p:xfrm>
        <a:graphic>
          <a:graphicData uri="http://schemas.openxmlformats.org/drawingml/2006/table">
            <a:tbl>
              <a:tblPr firstRow="1" bandRow="1">
                <a:tableStyleId>{5C22544A-7EE6-4342-B048-85BDC9FD1C3A}</a:tableStyleId>
              </a:tblPr>
              <a:tblGrid>
                <a:gridCol w="3052068">
                  <a:extLst>
                    <a:ext uri="{9D8B030D-6E8A-4147-A177-3AD203B41FA5}">
                      <a16:colId xmlns:a16="http://schemas.microsoft.com/office/drawing/2014/main" val="673123184"/>
                    </a:ext>
                  </a:extLst>
                </a:gridCol>
                <a:gridCol w="715461">
                  <a:extLst>
                    <a:ext uri="{9D8B030D-6E8A-4147-A177-3AD203B41FA5}">
                      <a16:colId xmlns:a16="http://schemas.microsoft.com/office/drawing/2014/main" val="1169495987"/>
                    </a:ext>
                  </a:extLst>
                </a:gridCol>
                <a:gridCol w="715225">
                  <a:extLst>
                    <a:ext uri="{9D8B030D-6E8A-4147-A177-3AD203B41FA5}">
                      <a16:colId xmlns:a16="http://schemas.microsoft.com/office/drawing/2014/main" val="1696277876"/>
                    </a:ext>
                  </a:extLst>
                </a:gridCol>
                <a:gridCol w="1371600">
                  <a:extLst>
                    <a:ext uri="{9D8B030D-6E8A-4147-A177-3AD203B41FA5}">
                      <a16:colId xmlns:a16="http://schemas.microsoft.com/office/drawing/2014/main" val="4216676111"/>
                    </a:ext>
                  </a:extLst>
                </a:gridCol>
              </a:tblGrid>
              <a:tr h="548640">
                <a:tc>
                  <a:txBody>
                    <a:bodyPr/>
                    <a:lstStyle/>
                    <a:p>
                      <a:pPr algn="ctr"/>
                      <a:endPar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Description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gridSpan="2">
                  <a:txBody>
                    <a:bodyPr/>
                    <a:lstStyle/>
                    <a:p>
                      <a:pPr algn="ctr"/>
                      <a:endPar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Outstanding Principal ($)</a:t>
                      </a:r>
                    </a:p>
                  </a:txBody>
                  <a:tcPr>
                    <a:lnT w="12700" cap="flat" cmpd="sng" algn="ctr">
                      <a:solidFill>
                        <a:schemeClr val="tx1"/>
                      </a:solidFill>
                      <a:prstDash val="solid"/>
                      <a:round/>
                      <a:headEnd type="none" w="med" len="med"/>
                      <a:tailEnd type="none" w="med" len="med"/>
                    </a:lnT>
                    <a:solidFill>
                      <a:srgbClr val="002060"/>
                    </a:solidFill>
                  </a:tcPr>
                </a:tc>
                <a:tc hMerge="1">
                  <a:txBody>
                    <a:bodyPr/>
                    <a:lstStyle/>
                    <a:p>
                      <a:pPr algn="ctr"/>
                      <a:endParaRPr lang="en-US" sz="9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0070C0"/>
                    </a:solidFill>
                  </a:tcPr>
                </a:tc>
                <a:tc>
                  <a:txBody>
                    <a:bodyPr/>
                    <a:lstStyle/>
                    <a:p>
                      <a:pPr algn="ctr"/>
                      <a:endPar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Source of Recovery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240739">
                <a:tc>
                  <a:txBody>
                    <a:bodyPr/>
                    <a:lstStyle/>
                    <a:p>
                      <a:pPr algn="l"/>
                      <a:endParaRPr lang="en-US" sz="5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5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ctr"/>
                      <a:endParaRPr lang="en-US" sz="5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l"/>
                      <a:endParaRPr lang="en-US" sz="5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59522726"/>
                  </a:ext>
                </a:extLst>
              </a:tr>
              <a:tr h="326764">
                <a:tc>
                  <a:txBody>
                    <a:bodyPr/>
                    <a:lstStyle/>
                    <a:p>
                      <a:pPr algn="l"/>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PRIDCO</a:t>
                      </a:r>
                      <a:endParaRPr lang="en-US" sz="11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endPar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bg1"/>
                      </a:solidFill>
                      <a:prstDash val="solid"/>
                      <a:round/>
                      <a:headEnd type="none" w="med" len="med"/>
                      <a:tailEnd type="none" w="med" len="med"/>
                    </a:lnB>
                    <a:solidFill>
                      <a:schemeClr val="bg1"/>
                    </a:solidFill>
                  </a:tcPr>
                </a:tc>
                <a:tc>
                  <a:txBody>
                    <a:bodyPr/>
                    <a:lstStyle/>
                    <a:p>
                      <a:pPr algn="l"/>
                      <a:endPar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00586171"/>
                  </a:ext>
                </a:extLst>
              </a:tr>
              <a:tr h="326764">
                <a:tc>
                  <a:txBody>
                    <a:bodyPr/>
                    <a:lstStyle/>
                    <a:p>
                      <a:pPr lvl="0"/>
                      <a:r>
                        <a:rPr lang="en-US" sz="11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20010821000100401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2">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24.5</a:t>
                      </a:r>
                    </a:p>
                  </a:txBody>
                  <a:tcPr>
                    <a:lnT w="12700" cap="flat" cmpd="sng" algn="ctr">
                      <a:solidFill>
                        <a:schemeClr val="bg1"/>
                      </a:solidFill>
                      <a:prstDash val="solid"/>
                      <a:round/>
                      <a:headEnd type="none" w="med" len="med"/>
                      <a:tailEnd type="none" w="med" len="med"/>
                    </a:lnT>
                    <a:solidFill>
                      <a:schemeClr val="bg1"/>
                    </a:solidFill>
                  </a:tcPr>
                </a:tc>
                <a:tc hMerge="1">
                  <a:txBody>
                    <a:bodyPr/>
                    <a:lstStyle/>
                    <a:p>
                      <a:pPr algn="ct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T w="12700" cap="flat" cmpd="sng" algn="ctr">
                      <a:solidFill>
                        <a:schemeClr val="bg1"/>
                      </a:solidFill>
                      <a:prstDash val="solid"/>
                      <a:round/>
                      <a:headEnd type="none" w="med" len="med"/>
                      <a:tailEnd type="none" w="med" len="med"/>
                    </a:lnT>
                    <a:solidFill>
                      <a:schemeClr val="bg1"/>
                    </a:solidFill>
                  </a:tcPr>
                </a:tc>
                <a:tc>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PRIDCO</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86428766"/>
                  </a:ext>
                </a:extLst>
              </a:tr>
              <a:tr h="326764">
                <a:tc>
                  <a:txBody>
                    <a:bodyPr/>
                    <a:lstStyle/>
                    <a:p>
                      <a:pPr lvl="0"/>
                      <a:r>
                        <a:rPr lang="en-US" sz="11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20010821500100401</a:t>
                      </a:r>
                    </a:p>
                  </a:txBody>
                  <a:tcPr>
                    <a:lnL w="12700" cap="flat" cmpd="sng" algn="ctr">
                      <a:solidFill>
                        <a:schemeClr val="tx1"/>
                      </a:solidFill>
                      <a:prstDash val="solid"/>
                      <a:round/>
                      <a:headEnd type="none" w="med" len="med"/>
                      <a:tailEnd type="none" w="med" len="med"/>
                    </a:lnL>
                    <a:solidFill>
                      <a:schemeClr val="bg2"/>
                    </a:solidFill>
                  </a:tcPr>
                </a:tc>
                <a:tc gridSpan="2">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7.1</a:t>
                      </a:r>
                    </a:p>
                  </a:txBody>
                  <a:tcPr>
                    <a:solidFill>
                      <a:schemeClr val="bg2"/>
                    </a:solidFill>
                  </a:tcPr>
                </a:tc>
                <a:tc hMerge="1">
                  <a:txBody>
                    <a:bodyPr/>
                    <a:lstStyle/>
                    <a:p>
                      <a:endParaRPr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PRIDCO</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800488229"/>
                  </a:ext>
                </a:extLst>
              </a:tr>
              <a:tr h="326764">
                <a:tc>
                  <a:txBody>
                    <a:bodyPr/>
                    <a:lstStyle/>
                    <a:p>
                      <a:pPr lvl="0"/>
                      <a:r>
                        <a:rPr lang="en-US" sz="11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20010821500100402</a:t>
                      </a:r>
                    </a:p>
                  </a:txBody>
                  <a:tcPr>
                    <a:lnL w="12700" cap="flat" cmpd="sng" algn="ctr">
                      <a:solidFill>
                        <a:schemeClr val="tx1"/>
                      </a:solidFill>
                      <a:prstDash val="solid"/>
                      <a:round/>
                      <a:headEnd type="none" w="med" len="med"/>
                      <a:tailEnd type="none" w="med" len="med"/>
                    </a:lnL>
                    <a:solidFill>
                      <a:schemeClr val="bg1"/>
                    </a:solidFill>
                  </a:tcPr>
                </a:tc>
                <a:tc gridSpan="2">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8.2</a:t>
                      </a:r>
                    </a:p>
                  </a:txBody>
                  <a:tcPr>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PRIDCO</a:t>
                      </a: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59135779"/>
                  </a:ext>
                </a:extLst>
              </a:tr>
              <a:tr h="32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20010821500100403</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gridSpan="2">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13.0</a:t>
                      </a:r>
                    </a:p>
                  </a:txBody>
                  <a:tcPr>
                    <a:lnT w="12700" cap="flat" cmpd="sng" algn="ctr">
                      <a:solidFill>
                        <a:schemeClr val="bg1"/>
                      </a:solidFill>
                      <a:prstDash val="solid"/>
                      <a:round/>
                      <a:headEnd type="none" w="med" len="med"/>
                      <a:tailEnd type="none" w="med" len="med"/>
                    </a:lnT>
                    <a:solidFill>
                      <a:schemeClr val="bg2"/>
                    </a:solidFill>
                  </a:tcPr>
                </a:tc>
                <a:tc hMerge="1">
                  <a:txBody>
                    <a:bodyPr/>
                    <a:lstStyle/>
                    <a:p>
                      <a:endParaRPr dirty="0"/>
                    </a:p>
                  </a:txBody>
                  <a:tcPr>
                    <a:lnT w="12700" cap="flat" cmpd="sng" algn="ctr">
                      <a:solidFill>
                        <a:schemeClr val="bg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PRIDCO</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26060267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6044760"/>
                  </a:ext>
                </a:extLst>
              </a:tr>
              <a:tr h="326764">
                <a:tc>
                  <a:txBody>
                    <a:bodyPr/>
                    <a:lstStyle/>
                    <a:p>
                      <a:pPr lvl="0"/>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CRIM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91768611"/>
                  </a:ext>
                </a:extLst>
              </a:tr>
              <a:tr h="32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CRIM (Excluding Ponce)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2.5</a:t>
                      </a:r>
                    </a:p>
                  </a:txBody>
                  <a:tcPr>
                    <a:solidFill>
                      <a:schemeClr val="bg1"/>
                    </a:solidFill>
                  </a:tcPr>
                </a:tc>
                <a:tc hMerge="1">
                  <a:txBody>
                    <a:bodyPr/>
                    <a:lstStyle/>
                    <a:p>
                      <a:endParaRPr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MUNIS</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23283866"/>
                  </a:ext>
                </a:extLst>
              </a:tr>
              <a:tr h="32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CRIM (Ponce)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26.0</a:t>
                      </a:r>
                    </a:p>
                  </a:txBody>
                  <a:tcPr>
                    <a:lnL w="12700" cap="flat" cmpd="sng" algn="ctr">
                      <a:noFill/>
                      <a:prstDash val="solid"/>
                      <a:round/>
                      <a:headEnd type="none" w="med" len="med"/>
                      <a:tailEnd type="none" w="med" len="med"/>
                    </a:lnL>
                    <a:solidFill>
                      <a:schemeClr val="bg2"/>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rPr>
                        <a:t>PONCE</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31753358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7477858"/>
                  </a:ext>
                </a:extLst>
              </a:tr>
              <a:tr h="32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Outstanding Principal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rPr>
                        <a:t>81.8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843992"/>
                  </a:ext>
                </a:extLst>
              </a:tr>
            </a:tbl>
          </a:graphicData>
        </a:graphic>
      </p:graphicFrame>
      <p:sp>
        <p:nvSpPr>
          <p:cNvPr id="10" name="Content Placeholder 2">
            <a:extLst>
              <a:ext uri="{FF2B5EF4-FFF2-40B4-BE49-F238E27FC236}">
                <a16:creationId xmlns:a16="http://schemas.microsoft.com/office/drawing/2014/main" id="{50D28E02-AB8A-F216-FF7C-A052F13321EE}"/>
              </a:ext>
            </a:extLst>
          </p:cNvPr>
          <p:cNvSpPr txBox="1">
            <a:spLocks/>
          </p:cNvSpPr>
          <p:nvPr/>
        </p:nvSpPr>
        <p:spPr>
          <a:xfrm>
            <a:off x="7571354" y="3759202"/>
            <a:ext cx="3431598" cy="2478261"/>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Main source of payment is legislative appropriations. Additional rights and remedies: </a:t>
            </a:r>
          </a:p>
          <a:p>
            <a:pPr marL="285750" indent="-285750" algn="l">
              <a:buAutoNum type="romanLcParenBoth"/>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Sue to seek repayment of the line of credit and obtain an order requiring the sale of any property of PRIDCO</a:t>
            </a:r>
          </a:p>
          <a:p>
            <a:pPr marL="285750" indent="-285750" algn="l">
              <a:buAutoNum type="romanLcParenBoth"/>
            </a:pPr>
            <a:r>
              <a:rPr lang="en-US" sz="1200" b="1" dirty="0">
                <a:latin typeface="Montserrat" panose="00000500000000000000" pitchFamily="2" charset="0"/>
                <a:ea typeface="Roboto" panose="02000000000000000000" pitchFamily="2" charset="0"/>
                <a:cs typeface="Roboto" panose="02000000000000000000" pitchFamily="2" charset="0"/>
              </a:rPr>
              <a:t>S</a:t>
            </a: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ue to seek specific performance and injunctive relief; and</a:t>
            </a:r>
          </a:p>
          <a:p>
            <a:pPr marL="285750" indent="-285750" algn="l">
              <a:buAutoNum type="romanLcParenBoth"/>
            </a:pPr>
            <a:r>
              <a:rPr lang="en-US" sz="1200" b="1" dirty="0">
                <a:latin typeface="Montserrat" panose="00000500000000000000" pitchFamily="2" charset="0"/>
                <a:ea typeface="Roboto" panose="02000000000000000000" pitchFamily="2" charset="0"/>
                <a:cs typeface="Roboto" panose="02000000000000000000" pitchFamily="2" charset="0"/>
              </a:rPr>
              <a:t>E</a:t>
            </a: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nforce any other remedy available under PR law. </a:t>
            </a:r>
          </a:p>
        </p:txBody>
      </p:sp>
      <p:sp>
        <p:nvSpPr>
          <p:cNvPr id="11" name="Right Brace 10">
            <a:extLst>
              <a:ext uri="{FF2B5EF4-FFF2-40B4-BE49-F238E27FC236}">
                <a16:creationId xmlns:a16="http://schemas.microsoft.com/office/drawing/2014/main" id="{FADEF44D-4D49-C423-017C-CFD1ECA0F48B}"/>
              </a:ext>
            </a:extLst>
          </p:cNvPr>
          <p:cNvSpPr/>
          <p:nvPr/>
        </p:nvSpPr>
        <p:spPr>
          <a:xfrm>
            <a:off x="6966179" y="3547561"/>
            <a:ext cx="545170" cy="10058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48CD3E8-CD8E-20DE-7793-8F235962DC56}"/>
              </a:ext>
            </a:extLst>
          </p:cNvPr>
          <p:cNvSpPr txBox="1">
            <a:spLocks/>
          </p:cNvSpPr>
          <p:nvPr/>
        </p:nvSpPr>
        <p:spPr>
          <a:xfrm>
            <a:off x="7979393" y="2274529"/>
            <a:ext cx="2615521" cy="1170570"/>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Lien on revenues of PRIDCO and right to proceeds from sale of properties included in loan documents (if sold, cannot force sale).</a:t>
            </a:r>
          </a:p>
        </p:txBody>
      </p:sp>
      <p:cxnSp>
        <p:nvCxnSpPr>
          <p:cNvPr id="13" name="Connector: Elbow 12">
            <a:extLst>
              <a:ext uri="{FF2B5EF4-FFF2-40B4-BE49-F238E27FC236}">
                <a16:creationId xmlns:a16="http://schemas.microsoft.com/office/drawing/2014/main" id="{58F5DA4D-3CF1-4DF0-E94F-DEFB22B2B5FA}"/>
              </a:ext>
            </a:extLst>
          </p:cNvPr>
          <p:cNvCxnSpPr>
            <a:cxnSpLocks/>
            <a:endCxn id="12" idx="1"/>
          </p:cNvCxnSpPr>
          <p:nvPr/>
        </p:nvCxnSpPr>
        <p:spPr>
          <a:xfrm flipV="1">
            <a:off x="6961894" y="2859814"/>
            <a:ext cx="1017499" cy="55525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8DF9885D-2024-44DD-EA9A-471EFB4E8998}"/>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315321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DRA Assets Payable from Legislative Appropriations</a:t>
            </a:r>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1069663"/>
            <a:ext cx="12203710" cy="6939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350" dirty="0"/>
              <a:t>Summary of DRA assets with recoveries, if any, dependent on Government support.</a:t>
            </a:r>
          </a:p>
        </p:txBody>
      </p:sp>
      <p:sp>
        <p:nvSpPr>
          <p:cNvPr id="29" name="TextBox 28">
            <a:extLst>
              <a:ext uri="{FF2B5EF4-FFF2-40B4-BE49-F238E27FC236}">
                <a16:creationId xmlns:a16="http://schemas.microsoft.com/office/drawing/2014/main" id="{095AB8D7-7792-DDD3-97B1-B7CB55F4DC9C}"/>
              </a:ext>
            </a:extLst>
          </p:cNvPr>
          <p:cNvSpPr txBox="1"/>
          <p:nvPr/>
        </p:nvSpPr>
        <p:spPr>
          <a:xfrm>
            <a:off x="254635" y="2117725"/>
            <a:ext cx="1743075" cy="215444"/>
          </a:xfrm>
          <a:prstGeom prst="rect">
            <a:avLst/>
          </a:prstGeom>
          <a:noFill/>
        </p:spPr>
        <p:txBody>
          <a:bodyPr wrap="square" rtlCol="0">
            <a:spAutoFit/>
          </a:bodyPr>
          <a:lstStyle/>
          <a:p>
            <a:r>
              <a:rPr lang="en-US" sz="800" dirty="0">
                <a:latin typeface="Montserrat" panose="00000500000000000000" pitchFamily="2" charset="0"/>
              </a:rPr>
              <a:t>($ in millions)</a:t>
            </a:r>
          </a:p>
        </p:txBody>
      </p:sp>
      <p:graphicFrame>
        <p:nvGraphicFramePr>
          <p:cNvPr id="2" name="Table 5">
            <a:extLst>
              <a:ext uri="{FF2B5EF4-FFF2-40B4-BE49-F238E27FC236}">
                <a16:creationId xmlns:a16="http://schemas.microsoft.com/office/drawing/2014/main" id="{DA54214B-7727-C23D-E6C9-B74A2501C4EE}"/>
              </a:ext>
            </a:extLst>
          </p:cNvPr>
          <p:cNvGraphicFramePr>
            <a:graphicFrameLocks noGrp="1"/>
          </p:cNvGraphicFramePr>
          <p:nvPr/>
        </p:nvGraphicFramePr>
        <p:xfrm>
          <a:off x="1059064" y="1817035"/>
          <a:ext cx="5532087" cy="4876800"/>
        </p:xfrm>
        <a:graphic>
          <a:graphicData uri="http://schemas.openxmlformats.org/drawingml/2006/table">
            <a:tbl>
              <a:tblPr firstRow="1" bandRow="1">
                <a:tableStyleId>{5C22544A-7EE6-4342-B048-85BDC9FD1C3A}</a:tableStyleId>
              </a:tblPr>
              <a:tblGrid>
                <a:gridCol w="2893811">
                  <a:extLst>
                    <a:ext uri="{9D8B030D-6E8A-4147-A177-3AD203B41FA5}">
                      <a16:colId xmlns:a16="http://schemas.microsoft.com/office/drawing/2014/main" val="673123184"/>
                    </a:ext>
                  </a:extLst>
                </a:gridCol>
                <a:gridCol w="1371600">
                  <a:extLst>
                    <a:ext uri="{9D8B030D-6E8A-4147-A177-3AD203B41FA5}">
                      <a16:colId xmlns:a16="http://schemas.microsoft.com/office/drawing/2014/main" val="1169495987"/>
                    </a:ext>
                  </a:extLst>
                </a:gridCol>
                <a:gridCol w="208280">
                  <a:extLst>
                    <a:ext uri="{9D8B030D-6E8A-4147-A177-3AD203B41FA5}">
                      <a16:colId xmlns:a16="http://schemas.microsoft.com/office/drawing/2014/main" val="1696277876"/>
                    </a:ext>
                  </a:extLst>
                </a:gridCol>
                <a:gridCol w="1058396">
                  <a:extLst>
                    <a:ext uri="{9D8B030D-6E8A-4147-A177-3AD203B41FA5}">
                      <a16:colId xmlns:a16="http://schemas.microsoft.com/office/drawing/2014/main" val="4216676111"/>
                    </a:ext>
                  </a:extLst>
                </a:gridCol>
              </a:tblGrid>
              <a:tr h="274612">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Description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Outstanding </a:t>
                      </a:r>
                    </a:p>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Principal ($)</a:t>
                      </a:r>
                    </a:p>
                  </a:txBody>
                  <a:tcPr>
                    <a:lnT w="12700" cap="flat" cmpd="sng" algn="ctr">
                      <a:solidFill>
                        <a:schemeClr val="tx1"/>
                      </a:solidFill>
                      <a:prstDash val="solid"/>
                      <a:round/>
                      <a:headEnd type="none" w="med" len="med"/>
                      <a:tailEnd type="none" w="med" len="med"/>
                    </a:lnT>
                    <a:solidFill>
                      <a:srgbClr val="002060"/>
                    </a:solidFill>
                  </a:tcPr>
                </a:tc>
                <a:tc hMerge="1">
                  <a:txBody>
                    <a:bodyPr/>
                    <a:lstStyle/>
                    <a:p>
                      <a:pPr algn="ctr"/>
                      <a:endParaRPr lang="en-US" sz="9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0070C0"/>
                    </a:solidFill>
                  </a:tcPr>
                </a:tc>
                <a:tc>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Source of Recovery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endParaRPr lang="en-US" sz="3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l"/>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59522726"/>
                  </a:ext>
                </a:extLst>
              </a:tr>
              <a:tr h="0">
                <a:tc>
                  <a:txBody>
                    <a:bodyPr/>
                    <a:lstStyle/>
                    <a:p>
                      <a:pPr algn="l"/>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Convention Center District Authority</a:t>
                      </a:r>
                      <a:endParaRPr lang="en-US" sz="10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endPar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bg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00586171"/>
                  </a:ext>
                </a:extLst>
              </a:tr>
              <a:tr h="0">
                <a:tc>
                  <a:txBody>
                    <a:bodyPr/>
                    <a:lstStyle/>
                    <a:p>
                      <a:pPr lvl="0"/>
                      <a:r>
                        <a:rPr lang="en-US" sz="10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20005721500100401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81.4</a:t>
                      </a:r>
                    </a:p>
                  </a:txBody>
                  <a:tcPr>
                    <a:lnT w="12700" cap="flat" cmpd="sng" algn="ctr">
                      <a:solidFill>
                        <a:schemeClr val="bg1"/>
                      </a:solidFill>
                      <a:prstDash val="solid"/>
                      <a:round/>
                      <a:headEnd type="none" w="med" len="med"/>
                      <a:tailEnd type="none" w="med" len="med"/>
                    </a:lnT>
                    <a:solidFill>
                      <a:schemeClr val="bg1"/>
                    </a:solidFill>
                  </a:tcPr>
                </a:tc>
                <a:tc hMerge="1">
                  <a:txBody>
                    <a:bodyPr/>
                    <a:lstStyle/>
                    <a:p>
                      <a:pPr algn="ct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T w="12700" cap="flat" cmpd="sng" algn="ctr">
                      <a:solidFill>
                        <a:schemeClr val="bg1"/>
                      </a:solidFill>
                      <a:prstDash val="solid"/>
                      <a:round/>
                      <a:headEnd type="none" w="med" len="med"/>
                      <a:tailEnd type="none" w="med" len="med"/>
                    </a:lnT>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86428766"/>
                  </a:ext>
                </a:extLst>
              </a:tr>
              <a:tr h="0">
                <a:tc>
                  <a:txBody>
                    <a:bodyPr/>
                    <a:lstStyle/>
                    <a:p>
                      <a:pPr lvl="0"/>
                      <a:r>
                        <a:rPr lang="en-US" sz="10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20005721500100402</a:t>
                      </a:r>
                    </a:p>
                  </a:txBody>
                  <a:tcPr>
                    <a:lnL w="12700" cap="flat" cmpd="sng" algn="ctr">
                      <a:solidFill>
                        <a:schemeClr val="tx1"/>
                      </a:solidFill>
                      <a:prstDash val="solid"/>
                      <a:round/>
                      <a:headEnd type="none" w="med" len="med"/>
                      <a:tailEnd type="none" w="med" len="med"/>
                    </a:lnL>
                    <a:solidFill>
                      <a:schemeClr val="bg2"/>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57.0</a:t>
                      </a:r>
                    </a:p>
                  </a:txBody>
                  <a:tcPr>
                    <a:solidFill>
                      <a:schemeClr val="bg2"/>
                    </a:solidFill>
                  </a:tcPr>
                </a:tc>
                <a:tc hMerge="1">
                  <a:txBody>
                    <a:bodyPr/>
                    <a:lstStyle/>
                    <a:p>
                      <a:endParaRPr dirty="0"/>
                    </a:p>
                  </a:txBody>
                  <a:tcPr>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8004882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6044760"/>
                  </a:ext>
                </a:extLst>
              </a:tr>
              <a:tr h="0">
                <a:tc>
                  <a:txBody>
                    <a:bodyPr/>
                    <a:lstStyle/>
                    <a:p>
                      <a:pPr lvl="0"/>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Solid Waste Management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917686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20008021500100401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4.9</a:t>
                      </a:r>
                    </a:p>
                  </a:txBody>
                  <a:tcPr>
                    <a:solidFill>
                      <a:schemeClr val="bg1"/>
                    </a:solidFill>
                  </a:tcPr>
                </a:tc>
                <a:tc hMerge="1">
                  <a:txBody>
                    <a:bodyPr/>
                    <a:lstStyle/>
                    <a:p>
                      <a:endParaRPr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232838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20008021500100404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25.8</a:t>
                      </a:r>
                    </a:p>
                  </a:txBody>
                  <a:tcPr>
                    <a:lnL w="12700" cap="flat" cmpd="sng" algn="ctr">
                      <a:noFill/>
                      <a:prstDash val="solid"/>
                      <a:round/>
                      <a:headEnd type="none" w="med" len="med"/>
                      <a:tailEnd type="none" w="med" len="med"/>
                    </a:lnL>
                    <a:solidFill>
                      <a:schemeClr val="bg2"/>
                    </a:solidFill>
                  </a:tcPr>
                </a:tc>
                <a:tc hMerge="1">
                  <a:txBody>
                    <a:bodyPr/>
                    <a:lstStyle/>
                    <a:p>
                      <a:endParaRPr lang="en-US"/>
                    </a:p>
                  </a:txBody>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317533582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20008021500100402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14.3</a:t>
                      </a: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239687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20008021500100403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5.2</a:t>
                      </a:r>
                    </a:p>
                  </a:txBody>
                  <a:tcPr>
                    <a:lnL w="12700" cap="flat" cmpd="sng" algn="ctr">
                      <a:noFill/>
                      <a:prstDash val="solid"/>
                      <a:round/>
                      <a:headEnd type="none" w="med" len="med"/>
                      <a:tailEnd type="none" w="med" len="med"/>
                    </a:lnL>
                    <a:solidFill>
                      <a:schemeClr val="bg2"/>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7723973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57955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Cantera Integral Dev.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408577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20002221500100400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8.8</a:t>
                      </a: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253161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20002221500100402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29.0</a:t>
                      </a:r>
                    </a:p>
                  </a:txBody>
                  <a:tcPr>
                    <a:lnL w="12700" cap="flat" cmpd="sng" algn="ctr">
                      <a:noFill/>
                      <a:prstDash val="solid"/>
                      <a:round/>
                      <a:headEnd type="none" w="med" len="med"/>
                      <a:tailEnd type="none" w="med" len="med"/>
                    </a:lnL>
                    <a:solidFill>
                      <a:schemeClr val="bg2"/>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39125718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562957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Other – GDB Retained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749083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Special Communities Perpetual Trust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234.7</a:t>
                      </a: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05125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Public Private Partnership Authority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6.2</a:t>
                      </a:r>
                    </a:p>
                  </a:txBody>
                  <a:tcPr>
                    <a:lnL w="12700" cap="flat" cmpd="sng" algn="ctr">
                      <a:noFill/>
                      <a:prstDash val="solid"/>
                      <a:round/>
                      <a:headEnd type="none" w="med" len="med"/>
                      <a:tailEnd type="none" w="med" len="med"/>
                    </a:lnL>
                    <a:solidFill>
                      <a:schemeClr val="bg2"/>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9857905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Health Insurance Administration (ASES)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182.2</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4595199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Outstanding Principal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649.5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843992"/>
                  </a:ext>
                </a:extLst>
              </a:tr>
            </a:tbl>
          </a:graphicData>
        </a:graphic>
      </p:graphicFrame>
      <p:sp>
        <p:nvSpPr>
          <p:cNvPr id="3" name="Content Placeholder 2">
            <a:extLst>
              <a:ext uri="{FF2B5EF4-FFF2-40B4-BE49-F238E27FC236}">
                <a16:creationId xmlns:a16="http://schemas.microsoft.com/office/drawing/2014/main" id="{26F8D1AB-1B46-9A14-912C-CC0AB943EAC8}"/>
              </a:ext>
            </a:extLst>
          </p:cNvPr>
          <p:cNvSpPr txBox="1">
            <a:spLocks/>
          </p:cNvSpPr>
          <p:nvPr/>
        </p:nvSpPr>
        <p:spPr>
          <a:xfrm>
            <a:off x="7034296" y="3282315"/>
            <a:ext cx="4572000" cy="1041645"/>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Payable from legislative appropriations up to a maximum of $75 million, or with funds product of bonds issued or to be issued by COFINA. Additional rights and remedies:</a:t>
            </a:r>
          </a:p>
          <a:p>
            <a:pPr marL="285750" indent="-285750">
              <a:spcBef>
                <a:spcPts val="600"/>
              </a:spcBef>
              <a:buAutoNum type="romanLcParenBoth"/>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Sue to seek specific performance and injunctive relief; and</a:t>
            </a:r>
          </a:p>
          <a:p>
            <a:pPr marL="285750" indent="-285750">
              <a:spcBef>
                <a:spcPts val="600"/>
              </a:spcBef>
              <a:buAutoNum type="romanLcParenBoth"/>
            </a:pPr>
            <a:r>
              <a:rPr lang="en-US" sz="1000" b="1" dirty="0">
                <a:latin typeface="Montserrat" panose="00000500000000000000" pitchFamily="2" charset="0"/>
                <a:ea typeface="Roboto" panose="02000000000000000000" pitchFamily="2" charset="0"/>
                <a:cs typeface="Roboto" panose="02000000000000000000" pitchFamily="2" charset="0"/>
              </a:rPr>
              <a:t>Enforce any other remedy</a:t>
            </a:r>
            <a:endPar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endParaRPr>
          </a:p>
        </p:txBody>
      </p:sp>
      <p:sp>
        <p:nvSpPr>
          <p:cNvPr id="4" name="Content Placeholder 2">
            <a:extLst>
              <a:ext uri="{FF2B5EF4-FFF2-40B4-BE49-F238E27FC236}">
                <a16:creationId xmlns:a16="http://schemas.microsoft.com/office/drawing/2014/main" id="{74998707-FD70-4F68-C3A5-DCB2BF7F6B3F}"/>
              </a:ext>
            </a:extLst>
          </p:cNvPr>
          <p:cNvSpPr txBox="1">
            <a:spLocks/>
          </p:cNvSpPr>
          <p:nvPr/>
        </p:nvSpPr>
        <p:spPr>
          <a:xfrm>
            <a:off x="7034296" y="4523124"/>
            <a:ext cx="4572000" cy="415747"/>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Payable from legislative appropriations. Same rights and remedies as described above. </a:t>
            </a:r>
          </a:p>
        </p:txBody>
      </p:sp>
      <p:sp>
        <p:nvSpPr>
          <p:cNvPr id="7" name="Content Placeholder 2">
            <a:extLst>
              <a:ext uri="{FF2B5EF4-FFF2-40B4-BE49-F238E27FC236}">
                <a16:creationId xmlns:a16="http://schemas.microsoft.com/office/drawing/2014/main" id="{742AB445-F730-EE6D-5335-EAE81DA2D225}"/>
              </a:ext>
            </a:extLst>
          </p:cNvPr>
          <p:cNvSpPr txBox="1">
            <a:spLocks/>
          </p:cNvSpPr>
          <p:nvPr/>
        </p:nvSpPr>
        <p:spPr>
          <a:xfrm>
            <a:off x="7034296" y="2702111"/>
            <a:ext cx="4572000" cy="457322"/>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b="1" dirty="0">
                <a:latin typeface="Montserrat" panose="00000500000000000000" pitchFamily="2" charset="0"/>
                <a:ea typeface="Roboto" panose="02000000000000000000" pitchFamily="2" charset="0"/>
                <a:cs typeface="Roboto" panose="02000000000000000000" pitchFamily="2" charset="0"/>
              </a:rPr>
              <a:t>CCDA agrees to repay outstanding principal amount from future bond issues, or from funds product of bonds issued or to be issued by COFINA.</a:t>
            </a:r>
            <a:endPar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endParaRPr>
          </a:p>
        </p:txBody>
      </p:sp>
      <p:sp>
        <p:nvSpPr>
          <p:cNvPr id="14" name="Content Placeholder 2">
            <a:extLst>
              <a:ext uri="{FF2B5EF4-FFF2-40B4-BE49-F238E27FC236}">
                <a16:creationId xmlns:a16="http://schemas.microsoft.com/office/drawing/2014/main" id="{93745BFC-CFC4-E705-CFFF-CF19F774AA1C}"/>
              </a:ext>
            </a:extLst>
          </p:cNvPr>
          <p:cNvSpPr txBox="1">
            <a:spLocks/>
          </p:cNvSpPr>
          <p:nvPr/>
        </p:nvSpPr>
        <p:spPr>
          <a:xfrm>
            <a:off x="7034296" y="5159783"/>
            <a:ext cx="4572000" cy="805522"/>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Payable from funds received for services and charges imposed by P3A in the discharge of its functions, and any funds available from the initial or periodic payments generated from the partnership contracts. Same rights and remedies as described above. </a:t>
            </a:r>
          </a:p>
        </p:txBody>
      </p:sp>
      <p:sp>
        <p:nvSpPr>
          <p:cNvPr id="15" name="Content Placeholder 2">
            <a:extLst>
              <a:ext uri="{FF2B5EF4-FFF2-40B4-BE49-F238E27FC236}">
                <a16:creationId xmlns:a16="http://schemas.microsoft.com/office/drawing/2014/main" id="{A569EB33-10CE-D067-501F-0D91D5582793}"/>
              </a:ext>
            </a:extLst>
          </p:cNvPr>
          <p:cNvSpPr txBox="1">
            <a:spLocks/>
          </p:cNvSpPr>
          <p:nvPr/>
        </p:nvSpPr>
        <p:spPr>
          <a:xfrm>
            <a:off x="7024771" y="6175381"/>
            <a:ext cx="4572000" cy="553359"/>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Payable from legislative appropriations and from cash available from time to time after payments due to suppliers, service providers, and employees. Security interest.</a:t>
            </a:r>
          </a:p>
        </p:txBody>
      </p:sp>
      <p:sp>
        <p:nvSpPr>
          <p:cNvPr id="16" name="Right Brace 15">
            <a:extLst>
              <a:ext uri="{FF2B5EF4-FFF2-40B4-BE49-F238E27FC236}">
                <a16:creationId xmlns:a16="http://schemas.microsoft.com/office/drawing/2014/main" id="{CB1C4320-1628-0008-4FEF-83A6B213EC91}"/>
              </a:ext>
            </a:extLst>
          </p:cNvPr>
          <p:cNvSpPr/>
          <p:nvPr/>
        </p:nvSpPr>
        <p:spPr>
          <a:xfrm>
            <a:off x="6593117" y="2691765"/>
            <a:ext cx="450554" cy="533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22D8A41F-CEF2-A51F-FD4D-F05671CCC2FD}"/>
              </a:ext>
            </a:extLst>
          </p:cNvPr>
          <p:cNvSpPr/>
          <p:nvPr/>
        </p:nvSpPr>
        <p:spPr>
          <a:xfrm>
            <a:off x="6593117" y="3520440"/>
            <a:ext cx="450554" cy="5143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392887B3-23FF-FD94-15FC-28D77649A159}"/>
              </a:ext>
            </a:extLst>
          </p:cNvPr>
          <p:cNvCxnSpPr>
            <a:cxnSpLocks/>
          </p:cNvCxnSpPr>
          <p:nvPr/>
        </p:nvCxnSpPr>
        <p:spPr>
          <a:xfrm>
            <a:off x="6583211" y="6349365"/>
            <a:ext cx="411549" cy="13127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2165CFDC-5596-4ED5-7DA4-52132F9E4A74}"/>
              </a:ext>
            </a:extLst>
          </p:cNvPr>
          <p:cNvSpPr/>
          <p:nvPr/>
        </p:nvSpPr>
        <p:spPr>
          <a:xfrm>
            <a:off x="6593117" y="4063364"/>
            <a:ext cx="450554" cy="1952625"/>
          </a:xfrm>
          <a:prstGeom prst="rightBrace">
            <a:avLst>
              <a:gd name="adj1" fmla="val 8333"/>
              <a:gd name="adj2" fmla="val 3390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399A60AA-FB8F-8687-11CA-225C87F1501E}"/>
              </a:ext>
            </a:extLst>
          </p:cNvPr>
          <p:cNvCxnSpPr>
            <a:cxnSpLocks/>
          </p:cNvCxnSpPr>
          <p:nvPr/>
        </p:nvCxnSpPr>
        <p:spPr>
          <a:xfrm flipV="1">
            <a:off x="6600825" y="5542363"/>
            <a:ext cx="433471" cy="608109"/>
          </a:xfrm>
          <a:prstGeom prst="bentConnector3">
            <a:avLst>
              <a:gd name="adj1" fmla="val 67579"/>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Slide Number Placeholder 2">
            <a:extLst>
              <a:ext uri="{FF2B5EF4-FFF2-40B4-BE49-F238E27FC236}">
                <a16:creationId xmlns:a16="http://schemas.microsoft.com/office/drawing/2014/main" id="{66FD7ECA-C278-25F5-7112-D64C9DF1F52A}"/>
              </a:ext>
            </a:extLst>
          </p:cNvPr>
          <p:cNvSpPr>
            <a:spLocks noGrp="1"/>
          </p:cNvSpPr>
          <p:nvPr>
            <p:ph type="sldNum" sz="quarter" idx="4"/>
          </p:nvPr>
        </p:nvSpPr>
        <p:spPr>
          <a:xfrm>
            <a:off x="9242199" y="6356350"/>
            <a:ext cx="2743200" cy="365125"/>
          </a:xfrm>
        </p:spPr>
        <p:txBody>
          <a:bodyPr/>
          <a:lstStyle/>
          <a:p>
            <a:fld id="{A8C1C2F1-43FD-4438-8DC5-A45E5F1ED260}" type="slidenum">
              <a:rPr lang="en-US" smtClean="0"/>
              <a:pPr/>
              <a:t>11</a:t>
            </a:fld>
            <a:endParaRPr lang="en-US" dirty="0"/>
          </a:p>
        </p:txBody>
      </p:sp>
      <p:sp>
        <p:nvSpPr>
          <p:cNvPr id="5" name="Footer Placeholder 1">
            <a:extLst>
              <a:ext uri="{FF2B5EF4-FFF2-40B4-BE49-F238E27FC236}">
                <a16:creationId xmlns:a16="http://schemas.microsoft.com/office/drawing/2014/main" id="{044855DF-BB50-0B64-BF01-9AB5BAD7F5F3}"/>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399052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199" y="437580"/>
            <a:ext cx="10889343" cy="519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dirty="0"/>
              <a:t>DRA Assets Payable from Legislative Appropriations and Secured by Mortgages</a:t>
            </a:r>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1069663"/>
            <a:ext cx="12203710" cy="69395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350" dirty="0"/>
              <a:t>Summary of DRA assets payable from legislative appropriations but secured by mortgages over real estate of highly sensitive assets that will require Government support for resolution.</a:t>
            </a:r>
          </a:p>
        </p:txBody>
      </p:sp>
      <p:sp>
        <p:nvSpPr>
          <p:cNvPr id="29" name="TextBox 28">
            <a:extLst>
              <a:ext uri="{FF2B5EF4-FFF2-40B4-BE49-F238E27FC236}">
                <a16:creationId xmlns:a16="http://schemas.microsoft.com/office/drawing/2014/main" id="{095AB8D7-7792-DDD3-97B1-B7CB55F4DC9C}"/>
              </a:ext>
            </a:extLst>
          </p:cNvPr>
          <p:cNvSpPr txBox="1"/>
          <p:nvPr/>
        </p:nvSpPr>
        <p:spPr>
          <a:xfrm>
            <a:off x="254635" y="2117725"/>
            <a:ext cx="1743075" cy="215444"/>
          </a:xfrm>
          <a:prstGeom prst="rect">
            <a:avLst/>
          </a:prstGeom>
          <a:noFill/>
        </p:spPr>
        <p:txBody>
          <a:bodyPr wrap="square" rtlCol="0">
            <a:spAutoFit/>
          </a:bodyPr>
          <a:lstStyle/>
          <a:p>
            <a:r>
              <a:rPr lang="en-US" sz="800" dirty="0">
                <a:latin typeface="Montserrat" panose="00000500000000000000" pitchFamily="2" charset="0"/>
              </a:rPr>
              <a:t>($ in millions)</a:t>
            </a:r>
          </a:p>
        </p:txBody>
      </p:sp>
      <p:sp>
        <p:nvSpPr>
          <p:cNvPr id="21" name="Slide Number Placeholder 2">
            <a:extLst>
              <a:ext uri="{FF2B5EF4-FFF2-40B4-BE49-F238E27FC236}">
                <a16:creationId xmlns:a16="http://schemas.microsoft.com/office/drawing/2014/main" id="{66FD7ECA-C278-25F5-7112-D64C9DF1F52A}"/>
              </a:ext>
            </a:extLst>
          </p:cNvPr>
          <p:cNvSpPr>
            <a:spLocks noGrp="1"/>
          </p:cNvSpPr>
          <p:nvPr>
            <p:ph type="sldNum" sz="quarter" idx="4"/>
          </p:nvPr>
        </p:nvSpPr>
        <p:spPr>
          <a:xfrm>
            <a:off x="9242199" y="6356350"/>
            <a:ext cx="2743200" cy="365125"/>
          </a:xfrm>
        </p:spPr>
        <p:txBody>
          <a:bodyPr/>
          <a:lstStyle/>
          <a:p>
            <a:fld id="{A8C1C2F1-43FD-4438-8DC5-A45E5F1ED260}" type="slidenum">
              <a:rPr lang="en-US" smtClean="0"/>
              <a:pPr/>
              <a:t>12</a:t>
            </a:fld>
            <a:endParaRPr lang="en-US" dirty="0"/>
          </a:p>
        </p:txBody>
      </p:sp>
      <p:graphicFrame>
        <p:nvGraphicFramePr>
          <p:cNvPr id="5" name="Table 5">
            <a:extLst>
              <a:ext uri="{FF2B5EF4-FFF2-40B4-BE49-F238E27FC236}">
                <a16:creationId xmlns:a16="http://schemas.microsoft.com/office/drawing/2014/main" id="{02131E1D-B51C-2253-2059-9E8978C635AD}"/>
              </a:ext>
            </a:extLst>
          </p:cNvPr>
          <p:cNvGraphicFramePr>
            <a:graphicFrameLocks noGrp="1"/>
          </p:cNvGraphicFramePr>
          <p:nvPr/>
        </p:nvGraphicFramePr>
        <p:xfrm>
          <a:off x="763790" y="2458385"/>
          <a:ext cx="5854354" cy="3059504"/>
        </p:xfrm>
        <a:graphic>
          <a:graphicData uri="http://schemas.openxmlformats.org/drawingml/2006/table">
            <a:tbl>
              <a:tblPr firstRow="1" bandRow="1">
                <a:tableStyleId>{5C22544A-7EE6-4342-B048-85BDC9FD1C3A}</a:tableStyleId>
              </a:tblPr>
              <a:tblGrid>
                <a:gridCol w="3052068">
                  <a:extLst>
                    <a:ext uri="{9D8B030D-6E8A-4147-A177-3AD203B41FA5}">
                      <a16:colId xmlns:a16="http://schemas.microsoft.com/office/drawing/2014/main" val="673123184"/>
                    </a:ext>
                  </a:extLst>
                </a:gridCol>
                <a:gridCol w="715461">
                  <a:extLst>
                    <a:ext uri="{9D8B030D-6E8A-4147-A177-3AD203B41FA5}">
                      <a16:colId xmlns:a16="http://schemas.microsoft.com/office/drawing/2014/main" val="1169495987"/>
                    </a:ext>
                  </a:extLst>
                </a:gridCol>
                <a:gridCol w="715225">
                  <a:extLst>
                    <a:ext uri="{9D8B030D-6E8A-4147-A177-3AD203B41FA5}">
                      <a16:colId xmlns:a16="http://schemas.microsoft.com/office/drawing/2014/main" val="1696277876"/>
                    </a:ext>
                  </a:extLst>
                </a:gridCol>
                <a:gridCol w="1371600">
                  <a:extLst>
                    <a:ext uri="{9D8B030D-6E8A-4147-A177-3AD203B41FA5}">
                      <a16:colId xmlns:a16="http://schemas.microsoft.com/office/drawing/2014/main" val="4216676111"/>
                    </a:ext>
                  </a:extLst>
                </a:gridCol>
              </a:tblGrid>
              <a:tr h="640080">
                <a:tc>
                  <a:txBody>
                    <a:bodyPr/>
                    <a:lstStyle/>
                    <a:p>
                      <a:pPr algn="ctr"/>
                      <a:r>
                        <a:rPr lang="en-US" sz="1200" b="1" dirty="0">
                          <a:solidFill>
                            <a:schemeClr val="bg1"/>
                          </a:solidFill>
                          <a:latin typeface="Montserrat" panose="00000500000000000000" pitchFamily="2" charset="0"/>
                          <a:ea typeface="Roboto" panose="02000000000000000000" pitchFamily="2" charset="0"/>
                          <a:cs typeface="Roboto" panose="02000000000000000000" pitchFamily="2" charset="0"/>
                        </a:rPr>
                        <a:t>Description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gridSpan="2">
                  <a:txBody>
                    <a:bodyPr/>
                    <a:lstStyle/>
                    <a:p>
                      <a:pPr algn="ctr"/>
                      <a:endParaRPr lang="en-US" sz="12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p>
                      <a:pPr algn="ctr"/>
                      <a:r>
                        <a:rPr lang="en-US" sz="1200" b="1" dirty="0">
                          <a:solidFill>
                            <a:schemeClr val="bg1"/>
                          </a:solidFill>
                          <a:latin typeface="Montserrat" panose="00000500000000000000" pitchFamily="2" charset="0"/>
                          <a:ea typeface="Roboto" panose="02000000000000000000" pitchFamily="2" charset="0"/>
                          <a:cs typeface="Roboto" panose="02000000000000000000" pitchFamily="2" charset="0"/>
                        </a:rPr>
                        <a:t>Outstanding Principal ($)</a:t>
                      </a:r>
                    </a:p>
                  </a:txBody>
                  <a:tcPr>
                    <a:lnT w="12700" cap="flat" cmpd="sng" algn="ctr">
                      <a:solidFill>
                        <a:schemeClr val="tx1"/>
                      </a:solidFill>
                      <a:prstDash val="solid"/>
                      <a:round/>
                      <a:headEnd type="none" w="med" len="med"/>
                      <a:tailEnd type="none" w="med" len="med"/>
                    </a:lnT>
                    <a:solidFill>
                      <a:srgbClr val="002060"/>
                    </a:solidFill>
                  </a:tcPr>
                </a:tc>
                <a:tc hMerge="1">
                  <a:txBody>
                    <a:bodyPr/>
                    <a:lstStyle/>
                    <a:p>
                      <a:pPr algn="ctr"/>
                      <a:endParaRPr lang="en-US" sz="9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a:solidFill>
                      <a:srgbClr val="0070C0"/>
                    </a:solidFill>
                  </a:tcPr>
                </a:tc>
                <a:tc>
                  <a:txBody>
                    <a:bodyPr/>
                    <a:lstStyle/>
                    <a:p>
                      <a:pPr algn="ctr"/>
                      <a:endParaRPr lang="en-US" sz="12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p>
                      <a:pPr algn="ctr"/>
                      <a:r>
                        <a:rPr lang="en-US" sz="1200" b="1" dirty="0">
                          <a:solidFill>
                            <a:schemeClr val="bg1"/>
                          </a:solidFill>
                          <a:latin typeface="Montserrat" panose="00000500000000000000" pitchFamily="2" charset="0"/>
                          <a:ea typeface="Roboto" panose="02000000000000000000" pitchFamily="2" charset="0"/>
                          <a:cs typeface="Roboto" panose="02000000000000000000" pitchFamily="2" charset="0"/>
                        </a:rPr>
                        <a:t>Source of Recovery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endParaRPr lang="en-US" sz="5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5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ctr"/>
                      <a:endParaRPr lang="en-US" sz="5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solidFill>
                      <a:schemeClr val="bg1"/>
                    </a:solidFill>
                  </a:tcPr>
                </a:tc>
                <a:tc>
                  <a:txBody>
                    <a:bodyPr/>
                    <a:lstStyle/>
                    <a:p>
                      <a:pPr algn="l"/>
                      <a:endParaRPr lang="en-US" sz="5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59522726"/>
                  </a:ext>
                </a:extLst>
              </a:tr>
              <a:tr h="326764">
                <a:tc>
                  <a:txBody>
                    <a:bodyPr/>
                    <a:lstStyle/>
                    <a:p>
                      <a:pPr algn="l"/>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Comprehensive Cancer Center</a:t>
                      </a:r>
                      <a:endParaRPr lang="en-US" sz="1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endPar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1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B w="12700" cap="flat" cmpd="sng" algn="ctr">
                      <a:solidFill>
                        <a:schemeClr val="bg1"/>
                      </a:solidFill>
                      <a:prstDash val="solid"/>
                      <a:round/>
                      <a:headEnd type="none" w="med" len="med"/>
                      <a:tailEnd type="none" w="med" len="med"/>
                    </a:lnB>
                    <a:solidFill>
                      <a:schemeClr val="bg1"/>
                    </a:solidFill>
                  </a:tcPr>
                </a:tc>
                <a:tc>
                  <a:txBody>
                    <a:bodyPr/>
                    <a:lstStyle/>
                    <a:p>
                      <a:pPr algn="l"/>
                      <a:endPar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00586171"/>
                  </a:ext>
                </a:extLst>
              </a:tr>
              <a:tr h="326764">
                <a:tc>
                  <a:txBody>
                    <a:bodyPr/>
                    <a:lstStyle/>
                    <a:p>
                      <a:pPr lvl="0"/>
                      <a:r>
                        <a:rPr lang="en-US" sz="12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20054321500100401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2">
                  <a:txBody>
                    <a:bodyPr/>
                    <a:lstStyle/>
                    <a:p>
                      <a:pPr algn="ct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31.9</a:t>
                      </a:r>
                    </a:p>
                  </a:txBody>
                  <a:tcPr>
                    <a:lnT w="12700" cap="flat" cmpd="sng" algn="ctr">
                      <a:solidFill>
                        <a:schemeClr val="bg1"/>
                      </a:solidFill>
                      <a:prstDash val="solid"/>
                      <a:round/>
                      <a:headEnd type="none" w="med" len="med"/>
                      <a:tailEnd type="none" w="med" len="med"/>
                    </a:lnT>
                    <a:solidFill>
                      <a:schemeClr val="bg1"/>
                    </a:solidFill>
                  </a:tcPr>
                </a:tc>
                <a:tc hMerge="1">
                  <a:txBody>
                    <a:bodyPr/>
                    <a:lstStyle/>
                    <a:p>
                      <a:pPr algn="ctr"/>
                      <a:endParaRPr lang="en-US" sz="11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T w="12700" cap="flat" cmpd="sng" algn="ctr">
                      <a:solidFill>
                        <a:schemeClr val="bg1"/>
                      </a:solidFill>
                      <a:prstDash val="solid"/>
                      <a:round/>
                      <a:headEnd type="none" w="med" len="med"/>
                      <a:tailEnd type="none" w="med" len="med"/>
                    </a:lnT>
                    <a:solidFill>
                      <a:schemeClr val="bg1"/>
                    </a:solidFill>
                  </a:tcPr>
                </a:tc>
                <a:tc>
                  <a:txBody>
                    <a:bodyPr/>
                    <a:lstStyle/>
                    <a:p>
                      <a:pPr algn="ct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86428766"/>
                  </a:ext>
                </a:extLst>
              </a:tr>
              <a:tr h="326764">
                <a:tc>
                  <a:txBody>
                    <a:bodyPr/>
                    <a:lstStyle/>
                    <a:p>
                      <a:pPr lvl="0"/>
                      <a:r>
                        <a:rPr lang="en-US" sz="1200" kern="1200" dirty="0">
                          <a:solidFill>
                            <a:schemeClr val="tx1"/>
                          </a:solidFill>
                          <a:latin typeface="Montserrat" panose="00000500000000000000" pitchFamily="2" charset="0"/>
                          <a:ea typeface="Roboto" panose="02000000000000000000" pitchFamily="2" charset="0"/>
                          <a:cs typeface="Roboto" panose="02000000000000000000" pitchFamily="2" charset="0"/>
                        </a:rPr>
                        <a:t>20054321500100402</a:t>
                      </a:r>
                    </a:p>
                  </a:txBody>
                  <a:tcPr>
                    <a:lnL w="12700" cap="flat" cmpd="sng" algn="ctr">
                      <a:solidFill>
                        <a:schemeClr val="tx1"/>
                      </a:solidFill>
                      <a:prstDash val="solid"/>
                      <a:round/>
                      <a:headEnd type="none" w="med" len="med"/>
                      <a:tailEnd type="none" w="med" len="med"/>
                    </a:lnL>
                    <a:solidFill>
                      <a:schemeClr val="bg2"/>
                    </a:solidFill>
                  </a:tcPr>
                </a:tc>
                <a:tc gridSpan="2">
                  <a:txBody>
                    <a:bodyPr/>
                    <a:lstStyle/>
                    <a:p>
                      <a:pPr algn="ct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88.5</a:t>
                      </a:r>
                    </a:p>
                  </a:txBody>
                  <a:tcPr>
                    <a:solidFill>
                      <a:schemeClr val="bg2"/>
                    </a:solidFill>
                  </a:tcPr>
                </a:tc>
                <a:tc hMerge="1">
                  <a:txBody>
                    <a:bodyPr/>
                    <a:lstStyle/>
                    <a:p>
                      <a:endParaRPr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8004882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6044760"/>
                  </a:ext>
                </a:extLst>
              </a:tr>
              <a:tr h="326764">
                <a:tc>
                  <a:txBody>
                    <a:bodyPr/>
                    <a:lstStyle/>
                    <a:p>
                      <a:pPr lvl="0"/>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Other – GDB Retained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endPar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91768611"/>
                  </a:ext>
                </a:extLst>
              </a:tr>
              <a:tr h="28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Administration of Medical Services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282.4</a:t>
                      </a:r>
                    </a:p>
                  </a:txBody>
                  <a:tcPr>
                    <a:solidFill>
                      <a:schemeClr val="bg1"/>
                    </a:solidFill>
                  </a:tcPr>
                </a:tc>
                <a:tc hMerge="1">
                  <a:txBody>
                    <a:bodyPr/>
                    <a:lstStyle/>
                    <a:p>
                      <a:endParaRPr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CW</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232838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7477858"/>
                  </a:ext>
                </a:extLst>
              </a:tr>
              <a:tr h="32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Outstanding Principal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402.9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843992"/>
                  </a:ext>
                </a:extLst>
              </a:tr>
            </a:tbl>
          </a:graphicData>
        </a:graphic>
      </p:graphicFrame>
      <p:sp>
        <p:nvSpPr>
          <p:cNvPr id="10" name="Content Placeholder 2">
            <a:extLst>
              <a:ext uri="{FF2B5EF4-FFF2-40B4-BE49-F238E27FC236}">
                <a16:creationId xmlns:a16="http://schemas.microsoft.com/office/drawing/2014/main" id="{2FF88844-F013-3462-19D7-39F345E5E2A2}"/>
              </a:ext>
            </a:extLst>
          </p:cNvPr>
          <p:cNvSpPr txBox="1">
            <a:spLocks/>
          </p:cNvSpPr>
          <p:nvPr/>
        </p:nvSpPr>
        <p:spPr>
          <a:xfrm>
            <a:off x="7070912" y="3522558"/>
            <a:ext cx="4937760" cy="726832"/>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Payable from legislative appropriations; have mortgage over real estate, security interests on receivables, equipment, etc.</a:t>
            </a:r>
          </a:p>
        </p:txBody>
      </p:sp>
      <p:sp>
        <p:nvSpPr>
          <p:cNvPr id="11" name="Content Placeholder 2">
            <a:extLst>
              <a:ext uri="{FF2B5EF4-FFF2-40B4-BE49-F238E27FC236}">
                <a16:creationId xmlns:a16="http://schemas.microsoft.com/office/drawing/2014/main" id="{2124E9FF-C5BB-7F8E-2C97-6088577CCF08}"/>
              </a:ext>
            </a:extLst>
          </p:cNvPr>
          <p:cNvSpPr txBox="1">
            <a:spLocks/>
          </p:cNvSpPr>
          <p:nvPr/>
        </p:nvSpPr>
        <p:spPr>
          <a:xfrm>
            <a:off x="7070911" y="4541733"/>
            <a:ext cx="4937760" cy="726832"/>
          </a:xfrm>
          <a:prstGeom prst="rect">
            <a:avLst/>
          </a:prstGeom>
          <a:ln w="25400">
            <a:solidFill>
              <a:srgbClr val="0070C0"/>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Payable from legislative appropriations; have mortgages over real estate, security interest over receivables, cash, etc.</a:t>
            </a:r>
          </a:p>
        </p:txBody>
      </p:sp>
      <p:sp>
        <p:nvSpPr>
          <p:cNvPr id="12" name="Right Brace 11">
            <a:extLst>
              <a:ext uri="{FF2B5EF4-FFF2-40B4-BE49-F238E27FC236}">
                <a16:creationId xmlns:a16="http://schemas.microsoft.com/office/drawing/2014/main" id="{3F7939A9-413D-58C6-257F-4407310A7E32}"/>
              </a:ext>
            </a:extLst>
          </p:cNvPr>
          <p:cNvSpPr/>
          <p:nvPr/>
        </p:nvSpPr>
        <p:spPr>
          <a:xfrm>
            <a:off x="6631217" y="3594735"/>
            <a:ext cx="450554" cy="533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77F36737-CB4E-B344-6380-9A03E0ACE81D}"/>
              </a:ext>
            </a:extLst>
          </p:cNvPr>
          <p:cNvSpPr/>
          <p:nvPr/>
        </p:nvSpPr>
        <p:spPr>
          <a:xfrm>
            <a:off x="6631217" y="4585335"/>
            <a:ext cx="450554" cy="533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47D8A16-744B-54F4-EA48-6B264521D074}"/>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194737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extLst>
              <p:ext uri="{D42A27DB-BD31-4B8C-83A1-F6EECF244321}">
                <p14:modId xmlns:p14="http://schemas.microsoft.com/office/powerpoint/2010/main" val="50180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8A762500-16E3-F97C-56AB-C77731442342}"/>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rgbClr val="FF0000"/>
                </a:solidFill>
              </a:rPr>
              <a:t>Subject to Changes</a:t>
            </a:r>
          </a:p>
        </p:txBody>
      </p:sp>
      <p:sp>
        <p:nvSpPr>
          <p:cNvPr id="7" name="TextBox 6">
            <a:extLst>
              <a:ext uri="{FF2B5EF4-FFF2-40B4-BE49-F238E27FC236}">
                <a16:creationId xmlns:a16="http://schemas.microsoft.com/office/drawing/2014/main" id="{2AD4405E-3818-B9F9-5BB7-3A7E05E036E4}"/>
              </a:ext>
            </a:extLst>
          </p:cNvPr>
          <p:cNvSpPr txBox="1"/>
          <p:nvPr/>
        </p:nvSpPr>
        <p:spPr>
          <a:xfrm>
            <a:off x="213860" y="3798354"/>
            <a:ext cx="9476677" cy="1015663"/>
          </a:xfrm>
          <a:prstGeom prst="rect">
            <a:avLst/>
          </a:prstGeom>
          <a:noFill/>
        </p:spPr>
        <p:txBody>
          <a:bodyPr wrap="square" rtlCol="0">
            <a:spAutoFit/>
          </a:bodyPr>
          <a:lstStyle/>
          <a:p>
            <a:r>
              <a:rPr lang="en-US" sz="3600" b="1" dirty="0">
                <a:solidFill>
                  <a:schemeClr val="bg1"/>
                </a:solidFill>
                <a:latin typeface="Montserrat" pitchFamily="2" charset="77"/>
              </a:rPr>
              <a:t>DRA Bonds</a:t>
            </a:r>
          </a:p>
          <a:p>
            <a:r>
              <a:rPr lang="en-US" sz="2400" b="1" dirty="0">
                <a:solidFill>
                  <a:schemeClr val="bg1"/>
                </a:solidFill>
                <a:latin typeface="Montserrat" pitchFamily="2" charset="77"/>
              </a:rPr>
              <a:t>Historical Principal Amortization</a:t>
            </a:r>
          </a:p>
        </p:txBody>
      </p:sp>
    </p:spTree>
    <p:extLst>
      <p:ext uri="{BB962C8B-B14F-4D97-AF65-F5344CB8AC3E}">
        <p14:creationId xmlns:p14="http://schemas.microsoft.com/office/powerpoint/2010/main" val="203588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extLst>
              <p:ext uri="{D42A27DB-BD31-4B8C-83A1-F6EECF244321}">
                <p14:modId xmlns:p14="http://schemas.microsoft.com/office/powerpoint/2010/main" val="424329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35349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DRA Bonds | Timeline of Principal Reduction</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14</a:t>
            </a:fld>
            <a:endParaRPr lang="en-US"/>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868936"/>
            <a:ext cx="12203710" cy="56221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808670"/>
            <a:ext cx="10467976" cy="66774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300" dirty="0"/>
              <a:t>The reduction in DRA outstanding bonds from $2.6 billion to $1.2 billion has been the result of recoveries from the resolution of non-performing assets (loans, bonds and real estate) and collections on performing assets (mostly municipal loans).</a:t>
            </a:r>
          </a:p>
        </p:txBody>
      </p:sp>
      <p:graphicFrame>
        <p:nvGraphicFramePr>
          <p:cNvPr id="2" name="Table 5">
            <a:extLst>
              <a:ext uri="{FF2B5EF4-FFF2-40B4-BE49-F238E27FC236}">
                <a16:creationId xmlns:a16="http://schemas.microsoft.com/office/drawing/2014/main" id="{F56CB514-57C6-8ECC-D4CF-4C6BCD4941D9}"/>
              </a:ext>
            </a:extLst>
          </p:cNvPr>
          <p:cNvGraphicFramePr>
            <a:graphicFrameLocks noGrp="1"/>
          </p:cNvGraphicFramePr>
          <p:nvPr>
            <p:extLst>
              <p:ext uri="{D42A27DB-BD31-4B8C-83A1-F6EECF244321}">
                <p14:modId xmlns:p14="http://schemas.microsoft.com/office/powerpoint/2010/main" val="2299483381"/>
              </p:ext>
            </p:extLst>
          </p:nvPr>
        </p:nvGraphicFramePr>
        <p:xfrm>
          <a:off x="1885852" y="1699492"/>
          <a:ext cx="7482348" cy="4762500"/>
        </p:xfrm>
        <a:graphic>
          <a:graphicData uri="http://schemas.openxmlformats.org/drawingml/2006/table">
            <a:tbl>
              <a:tblPr firstRow="1" bandRow="1">
                <a:tableStyleId>{5C22544A-7EE6-4342-B048-85BDC9FD1C3A}</a:tableStyleId>
              </a:tblPr>
              <a:tblGrid>
                <a:gridCol w="5927708">
                  <a:extLst>
                    <a:ext uri="{9D8B030D-6E8A-4147-A177-3AD203B41FA5}">
                      <a16:colId xmlns:a16="http://schemas.microsoft.com/office/drawing/2014/main" val="673123184"/>
                    </a:ext>
                  </a:extLst>
                </a:gridCol>
                <a:gridCol w="1554640">
                  <a:extLst>
                    <a:ext uri="{9D8B030D-6E8A-4147-A177-3AD203B41FA5}">
                      <a16:colId xmlns:a16="http://schemas.microsoft.com/office/drawing/2014/main" val="1169495987"/>
                    </a:ext>
                  </a:extLst>
                </a:gridCol>
              </a:tblGrid>
              <a:tr h="0">
                <a:tc>
                  <a:txBody>
                    <a:bodyPr/>
                    <a:lstStyle/>
                    <a:p>
                      <a:pPr algn="ctr"/>
                      <a:endParaRPr lang="en-US" sz="9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p>
                      <a:pPr algn="ctr"/>
                      <a:r>
                        <a:rPr lang="en-US" sz="900" b="1" dirty="0">
                          <a:solidFill>
                            <a:schemeClr val="bg1"/>
                          </a:solidFill>
                          <a:latin typeface="Montserrat" panose="00000500000000000000" pitchFamily="2" charset="0"/>
                          <a:ea typeface="Roboto" panose="02000000000000000000" pitchFamily="2" charset="0"/>
                          <a:cs typeface="Roboto" panose="02000000000000000000" pitchFamily="2" charset="0"/>
                        </a:rPr>
                        <a:t>Description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900" b="1" dirty="0">
                          <a:solidFill>
                            <a:schemeClr val="bg1"/>
                          </a:solidFill>
                          <a:latin typeface="Montserrat" panose="00000500000000000000" pitchFamily="2" charset="0"/>
                          <a:ea typeface="Roboto" panose="02000000000000000000" pitchFamily="2" charset="0"/>
                          <a:cs typeface="Roboto" panose="02000000000000000000" pitchFamily="2" charset="0"/>
                        </a:rPr>
                        <a:t>Amount</a:t>
                      </a: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230283">
                <a:tc>
                  <a:txBody>
                    <a:bodyPr/>
                    <a:lstStyle/>
                    <a:p>
                      <a:pPr algn="l"/>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DRA Bonds: Original Principal Issued at GDB QM effective date (11/29/18)</a:t>
                      </a:r>
                      <a:endParaRPr lang="en-US" sz="10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2,598</a:t>
                      </a: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00586171"/>
                  </a:ext>
                </a:extLst>
              </a:tr>
              <a:tr h="237480">
                <a:tc>
                  <a:txBody>
                    <a:bodyPr/>
                    <a:lstStyle/>
                    <a:p>
                      <a:r>
                        <a:rPr lang="en-US" sz="1050" b="0" u="sng" dirty="0">
                          <a:solidFill>
                            <a:schemeClr val="tx1"/>
                          </a:solidFill>
                          <a:latin typeface="Montserrat" panose="00000500000000000000" pitchFamily="2" charset="0"/>
                          <a:ea typeface="Roboto" panose="02000000000000000000" pitchFamily="2" charset="0"/>
                          <a:cs typeface="Roboto" panose="02000000000000000000" pitchFamily="2" charset="0"/>
                        </a:rPr>
                        <a:t>Less: Principal Paydowns to Date</a:t>
                      </a:r>
                      <a:r>
                        <a:rPr lang="en-US" sz="1050" b="0" u="sng"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1</a:t>
                      </a:r>
                      <a:endParaRPr lang="en-US" sz="1050" b="0" i="1" u="sng"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105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4119545214"/>
                  </a:ext>
                </a:extLst>
              </a:tr>
              <a:tr h="230283">
                <a:tc>
                  <a:txBody>
                    <a:bodyPr/>
                    <a:lstStyle/>
                    <a:p>
                      <a:pPr lvl="1"/>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11/29/2018</a:t>
                      </a:r>
                      <a:endParaRPr lang="en-US" sz="1000" i="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(495)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6428766"/>
                  </a:ext>
                </a:extLst>
              </a:tr>
              <a:tr h="230283">
                <a:tc>
                  <a:txBody>
                    <a:bodyPr/>
                    <a:lstStyle/>
                    <a:p>
                      <a:pPr lvl="1"/>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2/20/2019</a:t>
                      </a:r>
                      <a:endParaRPr lang="en-US" sz="1000" i="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2"/>
                    </a:solidFill>
                  </a:tcPr>
                </a:tc>
                <a:tc>
                  <a:txBody>
                    <a:bodyPr/>
                    <a:lstStyle/>
                    <a:p>
                      <a:pPr algn="ctr"/>
                      <a:endPar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800488229"/>
                  </a:ext>
                </a:extLst>
              </a:tr>
              <a:tr h="230283">
                <a:tc>
                  <a:txBody>
                    <a:bodyPr/>
                    <a:lstStyle/>
                    <a:p>
                      <a:pPr lvl="1"/>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8/20/2019</a:t>
                      </a:r>
                      <a:endParaRPr lang="en-US" sz="1000" i="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(26)</a:t>
                      </a: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59135779"/>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2/20/2020</a:t>
                      </a:r>
                      <a:endParaRPr lang="en-US" sz="1000" i="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36</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2606026788"/>
                  </a:ext>
                </a:extLst>
              </a:tr>
              <a:tr h="230283">
                <a:tc>
                  <a:txBody>
                    <a:bodyPr/>
                    <a:lstStyle/>
                    <a:p>
                      <a:pPr lvl="1"/>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8/20/2020</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(28)</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91768611"/>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2/20/2021</a:t>
                      </a:r>
                    </a:p>
                  </a:txBody>
                  <a:tcP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0</a:t>
                      </a:r>
                    </a:p>
                  </a:txBody>
                  <a:tcP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023283866"/>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8/20/2021</a:t>
                      </a: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(293)</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03000611"/>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2/20/2022</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54</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95702512"/>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8/20/2022</a:t>
                      </a: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(198)</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18267808"/>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2/20/2023</a:t>
                      </a: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(37)</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12258973"/>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8/21/2023</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(59)</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16447585"/>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PFC Settlement 9/18/2023</a:t>
                      </a: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48</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03314982"/>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2/20/2024</a:t>
                      </a:r>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(332)</a:t>
                      </a:r>
                    </a:p>
                  </a:txBody>
                  <a:tcP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126019020"/>
                  </a:ext>
                </a:extLst>
              </a:tr>
              <a:tr h="2302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Principal Payment on 8/20/2024</a:t>
                      </a:r>
                      <a:endParaRPr lang="en-US" sz="1000"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latin typeface="Montserrat" panose="00000500000000000000" pitchFamily="2" charset="0"/>
                          <a:ea typeface="Roboto" panose="02000000000000000000" pitchFamily="2" charset="0"/>
                          <a:cs typeface="Roboto" panose="02000000000000000000" pitchFamily="2" charset="0"/>
                        </a:rPr>
                        <a:t>(93)</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9671271"/>
                  </a:ext>
                </a:extLst>
              </a:tr>
              <a:tr h="230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Sub-Total, Principal Paydowns to Date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(1,422)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4673999"/>
                  </a:ext>
                </a:extLst>
              </a:tr>
              <a:tr h="230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Outstanding Principal (after 8/20/24 payment)</a:t>
                      </a:r>
                      <a:r>
                        <a:rPr lang="en-US" sz="1000" b="1" baseline="30000" dirty="0">
                          <a:solidFill>
                            <a:schemeClr val="tx1"/>
                          </a:solidFill>
                          <a:latin typeface="Montserrat" panose="00000500000000000000" pitchFamily="2" charset="0"/>
                          <a:ea typeface="Roboto" panose="02000000000000000000" pitchFamily="2" charset="0"/>
                          <a:cs typeface="Roboto" panose="02000000000000000000" pitchFamily="2"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dirty="0">
                          <a:solidFill>
                            <a:schemeClr val="tx1"/>
                          </a:solidFill>
                          <a:latin typeface="Montserrat" panose="00000500000000000000" pitchFamily="2" charset="0"/>
                          <a:ea typeface="Roboto" panose="02000000000000000000" pitchFamily="2" charset="0"/>
                          <a:cs typeface="Roboto" panose="02000000000000000000" pitchFamily="2" charset="0"/>
                        </a:rPr>
                        <a:t>1,176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6715142"/>
                  </a:ext>
                </a:extLst>
              </a:tr>
            </a:tbl>
          </a:graphicData>
        </a:graphic>
      </p:graphicFrame>
      <p:sp>
        <p:nvSpPr>
          <p:cNvPr id="4" name="Footer Placeholder 1">
            <a:extLst>
              <a:ext uri="{FF2B5EF4-FFF2-40B4-BE49-F238E27FC236}">
                <a16:creationId xmlns:a16="http://schemas.microsoft.com/office/drawing/2014/main" id="{D4D1074B-7DC2-0513-A91E-BE164F046D4A}"/>
              </a:ext>
            </a:extLst>
          </p:cNvPr>
          <p:cNvSpPr>
            <a:spLocks noGrp="1"/>
          </p:cNvSpPr>
          <p:nvPr>
            <p:ph type="ftr" sz="quarter" idx="3"/>
          </p:nvPr>
        </p:nvSpPr>
        <p:spPr>
          <a:xfrm>
            <a:off x="10401300" y="4605"/>
            <a:ext cx="1781983" cy="365125"/>
          </a:xfrm>
        </p:spPr>
        <p:txBody>
          <a:bodyPr/>
          <a:lstStyle/>
          <a:p>
            <a:r>
              <a:rPr lang="en-US"/>
              <a:t>Subject to Changes</a:t>
            </a:r>
          </a:p>
        </p:txBody>
      </p:sp>
      <p:sp>
        <p:nvSpPr>
          <p:cNvPr id="29" name="TextBox 28">
            <a:extLst>
              <a:ext uri="{FF2B5EF4-FFF2-40B4-BE49-F238E27FC236}">
                <a16:creationId xmlns:a16="http://schemas.microsoft.com/office/drawing/2014/main" id="{095AB8D7-7792-DDD3-97B1-B7CB55F4DC9C}"/>
              </a:ext>
            </a:extLst>
          </p:cNvPr>
          <p:cNvSpPr txBox="1"/>
          <p:nvPr/>
        </p:nvSpPr>
        <p:spPr>
          <a:xfrm>
            <a:off x="1914880" y="1794088"/>
            <a:ext cx="1743075" cy="215444"/>
          </a:xfrm>
          <a:prstGeom prst="rect">
            <a:avLst/>
          </a:prstGeom>
          <a:noFill/>
        </p:spPr>
        <p:txBody>
          <a:bodyPr wrap="square" rtlCol="0">
            <a:spAutoFit/>
          </a:bodyPr>
          <a:lstStyle/>
          <a:p>
            <a:r>
              <a:rPr lang="en-US" sz="800" b="1" dirty="0">
                <a:solidFill>
                  <a:schemeClr val="bg1"/>
                </a:solidFill>
                <a:latin typeface="Montserrat" panose="00000500000000000000" pitchFamily="2" charset="0"/>
              </a:rPr>
              <a:t>($ in millions)</a:t>
            </a:r>
          </a:p>
        </p:txBody>
      </p:sp>
      <p:cxnSp>
        <p:nvCxnSpPr>
          <p:cNvPr id="10" name="Straight Connector 9">
            <a:extLst>
              <a:ext uri="{FF2B5EF4-FFF2-40B4-BE49-F238E27FC236}">
                <a16:creationId xmlns:a16="http://schemas.microsoft.com/office/drawing/2014/main" id="{B29D61F9-3012-862F-1807-744374711774}"/>
              </a:ext>
            </a:extLst>
          </p:cNvPr>
          <p:cNvCxnSpPr>
            <a:cxnSpLocks/>
          </p:cNvCxnSpPr>
          <p:nvPr/>
        </p:nvCxnSpPr>
        <p:spPr>
          <a:xfrm>
            <a:off x="9434286" y="5949952"/>
            <a:ext cx="2264229"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429EC5-6B10-F5BE-C2E0-6163E1334CD4}"/>
              </a:ext>
            </a:extLst>
          </p:cNvPr>
          <p:cNvSpPr txBox="1"/>
          <p:nvPr/>
        </p:nvSpPr>
        <p:spPr>
          <a:xfrm>
            <a:off x="9376229" y="5964465"/>
            <a:ext cx="2522085" cy="400110"/>
          </a:xfrm>
          <a:prstGeom prst="rect">
            <a:avLst/>
          </a:prstGeom>
          <a:noFill/>
        </p:spPr>
        <p:txBody>
          <a:bodyPr wrap="square" rtlCol="0">
            <a:spAutoFit/>
          </a:bodyPr>
          <a:lstStyle/>
          <a:p>
            <a:r>
              <a:rPr lang="en-US" sz="1000" dirty="0"/>
              <a:t>Source: (1) Wilmington Trust Notices of Payment.</a:t>
            </a:r>
          </a:p>
        </p:txBody>
      </p:sp>
    </p:spTree>
    <p:extLst>
      <p:ext uri="{BB962C8B-B14F-4D97-AF65-F5344CB8AC3E}">
        <p14:creationId xmlns:p14="http://schemas.microsoft.com/office/powerpoint/2010/main" val="229371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8A762500-16E3-F97C-56AB-C77731442342}"/>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
        <p:nvSpPr>
          <p:cNvPr id="7" name="TextBox 6">
            <a:extLst>
              <a:ext uri="{FF2B5EF4-FFF2-40B4-BE49-F238E27FC236}">
                <a16:creationId xmlns:a16="http://schemas.microsoft.com/office/drawing/2014/main" id="{A9192F4A-D030-A755-F836-12E12ED02CC0}"/>
              </a:ext>
            </a:extLst>
          </p:cNvPr>
          <p:cNvSpPr txBox="1"/>
          <p:nvPr/>
        </p:nvSpPr>
        <p:spPr>
          <a:xfrm>
            <a:off x="213861" y="3798354"/>
            <a:ext cx="10285973" cy="1200329"/>
          </a:xfrm>
          <a:prstGeom prst="rect">
            <a:avLst/>
          </a:prstGeom>
          <a:noFill/>
        </p:spPr>
        <p:txBody>
          <a:bodyPr wrap="square" rtlCol="0">
            <a:spAutoFit/>
          </a:bodyPr>
          <a:lstStyle/>
          <a:p>
            <a:r>
              <a:rPr lang="en-US" sz="3600" b="1" dirty="0">
                <a:solidFill>
                  <a:schemeClr val="bg1"/>
                </a:solidFill>
                <a:latin typeface="Montserrat" pitchFamily="2" charset="77"/>
              </a:rPr>
              <a:t>Appendix A: Pre &amp; Post GDB Qualifying Modification Assets and Liabilities </a:t>
            </a:r>
          </a:p>
        </p:txBody>
      </p:sp>
    </p:spTree>
    <p:extLst>
      <p:ext uri="{BB962C8B-B14F-4D97-AF65-F5344CB8AC3E}">
        <p14:creationId xmlns:p14="http://schemas.microsoft.com/office/powerpoint/2010/main" val="111174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8" imgH="338" progId="TCLayout.ActiveDocument.1">
                  <p:embed/>
                </p:oleObj>
              </mc:Choice>
              <mc:Fallback>
                <p:oleObj name="think-cell Slide" r:id="rId5"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GDB Pre-Qualifying Modification</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16</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 name="Topic Heading">
            <a:extLst>
              <a:ext uri="{FF2B5EF4-FFF2-40B4-BE49-F238E27FC236}">
                <a16:creationId xmlns:a16="http://schemas.microsoft.com/office/drawing/2014/main" id="{794076CA-3BFB-BDFA-9EC4-7A955F94D2B7}"/>
              </a:ext>
            </a:extLst>
          </p:cNvPr>
          <p:cNvSpPr txBox="1">
            <a:spLocks noChangeArrowheads="1"/>
          </p:cNvSpPr>
          <p:nvPr>
            <p:custDataLst>
              <p:tags r:id="rId2"/>
            </p:custDataLst>
          </p:nvPr>
        </p:nvSpPr>
        <p:spPr bwMode="auto">
          <a:xfrm>
            <a:off x="2303813" y="2109417"/>
            <a:ext cx="7584375" cy="595087"/>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b="1" dirty="0">
                <a:solidFill>
                  <a:schemeClr val="bg1"/>
                </a:solidFill>
                <a:latin typeface="Montserrat" panose="00000500000000000000" pitchFamily="2" charset="0"/>
                <a:ea typeface="Roboto" panose="02000000000000000000" pitchFamily="2" charset="0"/>
                <a:cs typeface="Roboto" panose="02000000000000000000" pitchFamily="2" charset="0"/>
              </a:rPr>
              <a:t>Government Development Bank of Puerto Rico</a:t>
            </a:r>
          </a:p>
        </p:txBody>
      </p:sp>
      <p:graphicFrame>
        <p:nvGraphicFramePr>
          <p:cNvPr id="10" name="Table 5">
            <a:extLst>
              <a:ext uri="{FF2B5EF4-FFF2-40B4-BE49-F238E27FC236}">
                <a16:creationId xmlns:a16="http://schemas.microsoft.com/office/drawing/2014/main" id="{C75059D3-5C0A-66AF-EB06-BBB3C54C4D09}"/>
              </a:ext>
            </a:extLst>
          </p:cNvPr>
          <p:cNvGraphicFramePr>
            <a:graphicFrameLocks noGrp="1"/>
          </p:cNvGraphicFramePr>
          <p:nvPr>
            <p:extLst>
              <p:ext uri="{D42A27DB-BD31-4B8C-83A1-F6EECF244321}">
                <p14:modId xmlns:p14="http://schemas.microsoft.com/office/powerpoint/2010/main" val="3336741195"/>
              </p:ext>
            </p:extLst>
          </p:nvPr>
        </p:nvGraphicFramePr>
        <p:xfrm>
          <a:off x="2303813" y="2816654"/>
          <a:ext cx="3666548" cy="1310640"/>
        </p:xfrm>
        <a:graphic>
          <a:graphicData uri="http://schemas.openxmlformats.org/drawingml/2006/table">
            <a:tbl>
              <a:tblPr firstRow="1" bandRow="1">
                <a:tableStyleId>{5C22544A-7EE6-4342-B048-85BDC9FD1C3A}</a:tableStyleId>
              </a:tblPr>
              <a:tblGrid>
                <a:gridCol w="2376228">
                  <a:extLst>
                    <a:ext uri="{9D8B030D-6E8A-4147-A177-3AD203B41FA5}">
                      <a16:colId xmlns:a16="http://schemas.microsoft.com/office/drawing/2014/main" val="673123184"/>
                    </a:ext>
                  </a:extLst>
                </a:gridCol>
                <a:gridCol w="1290320">
                  <a:extLst>
                    <a:ext uri="{9D8B030D-6E8A-4147-A177-3AD203B41FA5}">
                      <a16:colId xmlns:a16="http://schemas.microsoft.com/office/drawing/2014/main" val="1169495987"/>
                    </a:ext>
                  </a:extLst>
                </a:gridCol>
              </a:tblGrid>
              <a:tr h="274612">
                <a:tc gridSpan="2">
                  <a:txBody>
                    <a:bodyPr/>
                    <a:lstStyle/>
                    <a:p>
                      <a:pPr algn="ctr"/>
                      <a:r>
                        <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rPr>
                        <a:t>Key Assets*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endParaRPr lang="en-US" sz="3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4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0">
                <a:tc>
                  <a:txBody>
                    <a:bodyPr/>
                    <a:lstStyle/>
                    <a:p>
                      <a:pPr algn="l"/>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Public Corps &amp; Agencies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$5,783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Municipal Loans</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1,923</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Real Estate Owned</a:t>
                      </a:r>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63</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00488229"/>
                  </a:ext>
                </a:extLst>
              </a:tr>
            </a:tbl>
          </a:graphicData>
        </a:graphic>
      </p:graphicFrame>
      <p:graphicFrame>
        <p:nvGraphicFramePr>
          <p:cNvPr id="11" name="Table 5">
            <a:extLst>
              <a:ext uri="{FF2B5EF4-FFF2-40B4-BE49-F238E27FC236}">
                <a16:creationId xmlns:a16="http://schemas.microsoft.com/office/drawing/2014/main" id="{42336DFE-4C8D-4E15-E518-FE7E135632AF}"/>
              </a:ext>
            </a:extLst>
          </p:cNvPr>
          <p:cNvGraphicFramePr>
            <a:graphicFrameLocks noGrp="1"/>
          </p:cNvGraphicFramePr>
          <p:nvPr>
            <p:extLst>
              <p:ext uri="{D42A27DB-BD31-4B8C-83A1-F6EECF244321}">
                <p14:modId xmlns:p14="http://schemas.microsoft.com/office/powerpoint/2010/main" val="387566619"/>
              </p:ext>
            </p:extLst>
          </p:nvPr>
        </p:nvGraphicFramePr>
        <p:xfrm>
          <a:off x="6221640" y="2816654"/>
          <a:ext cx="3666548" cy="1310640"/>
        </p:xfrm>
        <a:graphic>
          <a:graphicData uri="http://schemas.openxmlformats.org/drawingml/2006/table">
            <a:tbl>
              <a:tblPr firstRow="1" bandRow="1">
                <a:tableStyleId>{5C22544A-7EE6-4342-B048-85BDC9FD1C3A}</a:tableStyleId>
              </a:tblPr>
              <a:tblGrid>
                <a:gridCol w="2376228">
                  <a:extLst>
                    <a:ext uri="{9D8B030D-6E8A-4147-A177-3AD203B41FA5}">
                      <a16:colId xmlns:a16="http://schemas.microsoft.com/office/drawing/2014/main" val="673123184"/>
                    </a:ext>
                  </a:extLst>
                </a:gridCol>
                <a:gridCol w="1290320">
                  <a:extLst>
                    <a:ext uri="{9D8B030D-6E8A-4147-A177-3AD203B41FA5}">
                      <a16:colId xmlns:a16="http://schemas.microsoft.com/office/drawing/2014/main" val="1169495987"/>
                    </a:ext>
                  </a:extLst>
                </a:gridCol>
              </a:tblGrid>
              <a:tr h="274612">
                <a:tc gridSpan="2">
                  <a:txBody>
                    <a:bodyPr/>
                    <a:lstStyle/>
                    <a:p>
                      <a:pPr algn="ctr"/>
                      <a:r>
                        <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rPr>
                        <a:t>Key 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endParaRPr lang="en-US" sz="3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4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0">
                <a:tc>
                  <a:txBody>
                    <a:bodyPr/>
                    <a:lstStyle/>
                    <a:p>
                      <a:pPr algn="l"/>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Deposits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$3,549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GDB Senior Notes</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3,765</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0">
                <a:tc>
                  <a:txBody>
                    <a:bodyPr/>
                    <a:lstStyle/>
                    <a:p>
                      <a:pPr lvl="0"/>
                      <a:endPar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noFill/>
                  </a:tcPr>
                </a:tc>
                <a:tc>
                  <a:txBody>
                    <a:bodyPr/>
                    <a:lstStyle/>
                    <a:p>
                      <a:pPr algn="r"/>
                      <a:endPar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88229"/>
                  </a:ext>
                </a:extLst>
              </a:tr>
            </a:tbl>
          </a:graphicData>
        </a:graphic>
      </p:graphicFrame>
      <p:sp>
        <p:nvSpPr>
          <p:cNvPr id="12" name="Content Placeholder 1">
            <a:extLst>
              <a:ext uri="{FF2B5EF4-FFF2-40B4-BE49-F238E27FC236}">
                <a16:creationId xmlns:a16="http://schemas.microsoft.com/office/drawing/2014/main" id="{CF85E034-AB18-82ED-351B-C9D85AD3F118}"/>
              </a:ext>
            </a:extLst>
          </p:cNvPr>
          <p:cNvSpPr txBox="1">
            <a:spLocks/>
          </p:cNvSpPr>
          <p:nvPr/>
        </p:nvSpPr>
        <p:spPr>
          <a:xfrm>
            <a:off x="1819672" y="5481448"/>
            <a:ext cx="8552657" cy="837788"/>
          </a:xfrm>
          <a:prstGeom prst="rect">
            <a:avLst/>
          </a:prstGeom>
          <a:solidFill>
            <a:srgbClr val="F2F2F2"/>
          </a:solidFill>
          <a:ln w="19050">
            <a:solidFill>
              <a:srgbClr val="006666"/>
            </a:solidFill>
            <a:prstDash val="lgDash"/>
          </a:ln>
        </p:spPr>
        <p:txBody>
          <a:bodyPr vert="horz" lIns="91440" tIns="45720" rIns="91440" bIns="45720" numCol="3" rtlCol="0" anchor="t">
            <a:noAutofit/>
          </a:bodyPr>
          <a:lstStyle>
            <a:lvl1pPr marL="166416" indent="-166416" algn="l" defTabSz="443777" rtl="0" eaLnBrk="1" latinLnBrk="0" hangingPunct="1">
              <a:spcBef>
                <a:spcPct val="20000"/>
              </a:spcBef>
              <a:buClr>
                <a:srgbClr val="1554A5"/>
              </a:buClr>
              <a:buFont typeface="Wingdings" panose="05000000000000000000" pitchFamily="2" charset="2"/>
              <a:buChar char="§"/>
              <a:defRPr sz="1400" i="0" kern="1200">
                <a:solidFill>
                  <a:srgbClr val="55565A"/>
                </a:solidFill>
                <a:latin typeface="Calibri"/>
                <a:ea typeface="+mn-ea"/>
                <a:cs typeface="Calibri"/>
              </a:defRPr>
            </a:lvl1pPr>
            <a:lvl2pPr marL="610193" indent="-166416" algn="l" defTabSz="443777" rtl="0" eaLnBrk="1" latinLnBrk="0" hangingPunct="1">
              <a:spcBef>
                <a:spcPct val="20000"/>
              </a:spcBef>
              <a:buClr>
                <a:srgbClr val="1554A5"/>
              </a:buClr>
              <a:buFont typeface="Arial" panose="020B0604020202020204" pitchFamily="34" charset="0"/>
              <a:buChar char="–"/>
              <a:defRPr sz="1200" i="1" kern="1200">
                <a:solidFill>
                  <a:srgbClr val="55565A"/>
                </a:solidFill>
                <a:latin typeface="Calibri"/>
                <a:ea typeface="+mn-ea"/>
                <a:cs typeface="Calibri"/>
              </a:defRPr>
            </a:lvl2pPr>
            <a:lvl3pPr marL="998497" indent="-110944" algn="l" defTabSz="443777" rtl="0" eaLnBrk="1" latinLnBrk="0" hangingPunct="1">
              <a:spcBef>
                <a:spcPct val="20000"/>
              </a:spcBef>
              <a:buClr>
                <a:srgbClr val="1554A5"/>
              </a:buClr>
              <a:buFont typeface="Arial"/>
              <a:buChar char="•"/>
              <a:defRPr sz="1100" i="1" kern="1200">
                <a:solidFill>
                  <a:srgbClr val="55565A"/>
                </a:solidFill>
                <a:latin typeface="Calibri"/>
                <a:ea typeface="+mn-ea"/>
                <a:cs typeface="Calibri"/>
              </a:defRPr>
            </a:lvl3pPr>
            <a:lvl4pPr marL="1553218" indent="-221888" algn="l" defTabSz="443777" rtl="0" eaLnBrk="1" latinLnBrk="0" hangingPunct="1">
              <a:spcBef>
                <a:spcPct val="20000"/>
              </a:spcBef>
              <a:buClr>
                <a:srgbClr val="1554A5"/>
              </a:buClr>
              <a:buFont typeface="Arial"/>
              <a:buChar char="–"/>
              <a:defRPr sz="2330" i="1" kern="1200">
                <a:solidFill>
                  <a:srgbClr val="55565A"/>
                </a:solidFill>
                <a:latin typeface="Calibri"/>
                <a:ea typeface="+mn-ea"/>
                <a:cs typeface="Calibri"/>
              </a:defRPr>
            </a:lvl4pPr>
            <a:lvl5pPr marL="1996995" indent="-221888" algn="l" defTabSz="443777" rtl="0" eaLnBrk="1" latinLnBrk="0" hangingPunct="1">
              <a:spcBef>
                <a:spcPct val="20000"/>
              </a:spcBef>
              <a:buClr>
                <a:srgbClr val="1554A5"/>
              </a:buClr>
              <a:buFont typeface="Arial"/>
              <a:buChar char="»"/>
              <a:defRPr sz="2330" i="1" kern="1200">
                <a:solidFill>
                  <a:srgbClr val="55565A"/>
                </a:solidFill>
                <a:latin typeface="Calibri"/>
                <a:ea typeface="+mn-ea"/>
                <a:cs typeface="Calibri"/>
              </a:defRPr>
            </a:lvl5pPr>
            <a:lvl6pPr marL="2440771" indent="-221888" algn="l" defTabSz="443777" rtl="0" eaLnBrk="1" latinLnBrk="0" hangingPunct="1">
              <a:spcBef>
                <a:spcPct val="20000"/>
              </a:spcBef>
              <a:buFont typeface="Arial"/>
              <a:buChar char="•"/>
              <a:defRPr sz="1941" kern="1200">
                <a:solidFill>
                  <a:schemeClr val="tx1"/>
                </a:solidFill>
                <a:latin typeface="+mn-lt"/>
                <a:ea typeface="+mn-ea"/>
                <a:cs typeface="+mn-cs"/>
              </a:defRPr>
            </a:lvl6pPr>
            <a:lvl7pPr marL="2884548" indent="-221888" algn="l" defTabSz="443777" rtl="0" eaLnBrk="1" latinLnBrk="0" hangingPunct="1">
              <a:spcBef>
                <a:spcPct val="20000"/>
              </a:spcBef>
              <a:buFont typeface="Arial"/>
              <a:buChar char="•"/>
              <a:defRPr sz="1941" kern="1200">
                <a:solidFill>
                  <a:schemeClr val="tx1"/>
                </a:solidFill>
                <a:latin typeface="+mn-lt"/>
                <a:ea typeface="+mn-ea"/>
                <a:cs typeface="+mn-cs"/>
              </a:defRPr>
            </a:lvl7pPr>
            <a:lvl8pPr marL="3328325" indent="-221888" algn="l" defTabSz="443777" rtl="0" eaLnBrk="1" latinLnBrk="0" hangingPunct="1">
              <a:spcBef>
                <a:spcPct val="20000"/>
              </a:spcBef>
              <a:buFont typeface="Arial"/>
              <a:buChar char="•"/>
              <a:defRPr sz="1941" kern="1200">
                <a:solidFill>
                  <a:schemeClr val="tx1"/>
                </a:solidFill>
                <a:latin typeface="+mn-lt"/>
                <a:ea typeface="+mn-ea"/>
                <a:cs typeface="+mn-cs"/>
              </a:defRPr>
            </a:lvl8pPr>
            <a:lvl9pPr marL="3772101" indent="-221888" algn="l" defTabSz="443777" rtl="0" eaLnBrk="1" latinLnBrk="0" hangingPunct="1">
              <a:spcBef>
                <a:spcPct val="20000"/>
              </a:spcBef>
              <a:buFont typeface="Arial"/>
              <a:buChar char="•"/>
              <a:defRPr sz="1941" kern="1200">
                <a:solidFill>
                  <a:schemeClr val="tx1"/>
                </a:solidFill>
                <a:latin typeface="+mn-lt"/>
                <a:ea typeface="+mn-ea"/>
                <a:cs typeface="+mn-cs"/>
              </a:defRPr>
            </a:lvl9pPr>
          </a:lstStyle>
          <a:p>
            <a:pPr marL="0" indent="0">
              <a:buClrTx/>
              <a:buNone/>
              <a:defRPr/>
            </a:pPr>
            <a:r>
              <a:rPr lang="en-US" b="1" u="sng" dirty="0">
                <a:solidFill>
                  <a:schemeClr val="tx1"/>
                </a:solidFill>
                <a:latin typeface="+mj-lt"/>
                <a:ea typeface="Open Sans" panose="020B0606030504020204" pitchFamily="34" charset="0"/>
                <a:cs typeface="Open Sans" panose="020B0606030504020204" pitchFamily="34" charset="0"/>
              </a:rPr>
              <a:t>Key Transaction Documents:</a:t>
            </a:r>
          </a:p>
          <a:p>
            <a:pPr marL="228600" indent="-228600">
              <a:buClrTx/>
              <a:buFont typeface="Wingdings" panose="05000000000000000000" pitchFamily="2" charset="2"/>
              <a:buAutoNum type="arabicPeriod"/>
              <a:defRPr/>
            </a:pPr>
            <a:r>
              <a:rPr lang="en-US" sz="1200" dirty="0">
                <a:solidFill>
                  <a:schemeClr val="tx1"/>
                </a:solidFill>
                <a:latin typeface="+mj-lt"/>
                <a:ea typeface="Open Sans" panose="020B0606030504020204" pitchFamily="34" charset="0"/>
                <a:cs typeface="Open Sans" panose="020B0606030504020204" pitchFamily="34" charset="0"/>
              </a:rPr>
              <a:t>Final Offering Memorandum</a:t>
            </a:r>
          </a:p>
          <a:p>
            <a:pPr marL="228600" indent="-228600">
              <a:buClrTx/>
              <a:buFont typeface="Wingdings" panose="05000000000000000000" pitchFamily="2" charset="2"/>
              <a:buAutoNum type="arabicPeriod"/>
              <a:defRPr/>
            </a:pPr>
            <a:r>
              <a:rPr lang="en-US" sz="1200" dirty="0">
                <a:solidFill>
                  <a:schemeClr val="tx1"/>
                </a:solidFill>
                <a:latin typeface="+mj-lt"/>
                <a:ea typeface="Open Sans" panose="020B0606030504020204" pitchFamily="34" charset="0"/>
                <a:cs typeface="Open Sans" panose="020B0606030504020204" pitchFamily="34" charset="0"/>
              </a:rPr>
              <a:t>Master Transfer Agreement</a:t>
            </a:r>
          </a:p>
          <a:p>
            <a:pPr marL="228600" indent="-228600">
              <a:buClrTx/>
              <a:buFont typeface="Wingdings" panose="05000000000000000000" pitchFamily="2" charset="2"/>
              <a:buAutoNum type="arabicPeriod"/>
              <a:defRPr/>
            </a:pPr>
            <a:endParaRPr lang="en-US" sz="1200" dirty="0">
              <a:solidFill>
                <a:schemeClr val="tx1"/>
              </a:solidFill>
              <a:latin typeface="+mj-lt"/>
              <a:ea typeface="Open Sans" panose="020B0606030504020204" pitchFamily="34" charset="0"/>
              <a:cs typeface="Open Sans" panose="020B0606030504020204" pitchFamily="34" charset="0"/>
            </a:endParaRPr>
          </a:p>
          <a:p>
            <a:pPr marL="228600" indent="-228600">
              <a:buClrTx/>
              <a:buFont typeface="Wingdings" panose="05000000000000000000" pitchFamily="2" charset="2"/>
              <a:buAutoNum type="arabicPeriod"/>
              <a:defRPr/>
            </a:pPr>
            <a:r>
              <a:rPr lang="en-US" sz="1200" dirty="0">
                <a:solidFill>
                  <a:schemeClr val="tx1"/>
                </a:solidFill>
                <a:latin typeface="+mj-lt"/>
                <a:ea typeface="Open Sans" panose="020B0606030504020204" pitchFamily="34" charset="0"/>
                <a:cs typeface="Open Sans" panose="020B0606030504020204" pitchFamily="34" charset="0"/>
              </a:rPr>
              <a:t>Act 109 of 2017, as amended</a:t>
            </a:r>
          </a:p>
          <a:p>
            <a:pPr marL="228600" indent="-228600">
              <a:buClrTx/>
              <a:buFont typeface="Wingdings" panose="05000000000000000000" pitchFamily="2" charset="2"/>
              <a:buAutoNum type="arabicPeriod"/>
              <a:defRPr/>
            </a:pPr>
            <a:r>
              <a:rPr lang="en-US" sz="1200" dirty="0">
                <a:solidFill>
                  <a:schemeClr val="tx1"/>
                </a:solidFill>
                <a:latin typeface="+mj-lt"/>
                <a:ea typeface="Open Sans" panose="020B0606030504020204" pitchFamily="34" charset="0"/>
                <a:cs typeface="Open Sans" panose="020B0606030504020204" pitchFamily="34" charset="0"/>
              </a:rPr>
              <a:t>UCC Stipulation</a:t>
            </a:r>
          </a:p>
          <a:p>
            <a:pPr marL="228600" indent="-228600">
              <a:buClrTx/>
              <a:buFont typeface="Wingdings" panose="05000000000000000000" pitchFamily="2" charset="2"/>
              <a:buAutoNum type="arabicPeriod"/>
              <a:defRPr/>
            </a:pPr>
            <a:endParaRPr lang="en-US" sz="1200" dirty="0">
              <a:solidFill>
                <a:schemeClr val="tx1"/>
              </a:solidFill>
              <a:latin typeface="+mj-lt"/>
              <a:ea typeface="Open Sans" panose="020B0606030504020204" pitchFamily="34" charset="0"/>
              <a:cs typeface="Open Sans" panose="020B0606030504020204" pitchFamily="34" charset="0"/>
            </a:endParaRPr>
          </a:p>
          <a:p>
            <a:pPr marL="228600" indent="-228600">
              <a:buClrTx/>
              <a:buFont typeface="Wingdings" panose="05000000000000000000" pitchFamily="2" charset="2"/>
              <a:buAutoNum type="arabicPeriod"/>
              <a:defRPr/>
            </a:pPr>
            <a:r>
              <a:rPr lang="en-US" sz="1200" dirty="0">
                <a:solidFill>
                  <a:schemeClr val="tx1"/>
                </a:solidFill>
                <a:latin typeface="+mj-lt"/>
                <a:ea typeface="Open Sans" panose="020B0606030504020204" pitchFamily="34" charset="0"/>
                <a:cs typeface="Open Sans" panose="020B0606030504020204" pitchFamily="34" charset="0"/>
              </a:rPr>
              <a:t>Judge Swain Order</a:t>
            </a:r>
          </a:p>
        </p:txBody>
      </p:sp>
      <p:sp>
        <p:nvSpPr>
          <p:cNvPr id="13" name="Content Placeholder 2">
            <a:extLst>
              <a:ext uri="{FF2B5EF4-FFF2-40B4-BE49-F238E27FC236}">
                <a16:creationId xmlns:a16="http://schemas.microsoft.com/office/drawing/2014/main" id="{6365FBD3-38E8-5CC7-7955-13B98782C5D5}"/>
              </a:ext>
            </a:extLst>
          </p:cNvPr>
          <p:cNvSpPr txBox="1">
            <a:spLocks/>
          </p:cNvSpPr>
          <p:nvPr/>
        </p:nvSpPr>
        <p:spPr>
          <a:xfrm>
            <a:off x="2303813" y="4191319"/>
            <a:ext cx="7584375" cy="593335"/>
          </a:xfrm>
          <a:prstGeom prst="rect">
            <a:avLst/>
          </a:prstGeom>
          <a:ln w="12700">
            <a:solidFill>
              <a:schemeClr val="tx1"/>
            </a:solidFill>
            <a:prstDash val="soli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1150" dirty="0">
                <a:latin typeface="Montserrat" panose="00000500000000000000" pitchFamily="2" charset="0"/>
                <a:ea typeface="Roboto" panose="02000000000000000000" pitchFamily="2" charset="0"/>
                <a:cs typeface="Roboto" panose="02000000000000000000" pitchFamily="2" charset="0"/>
              </a:rPr>
              <a:t>* Amounts shown are as of December 31, 2017, before the application of deposits held at GDB against the respective loan balances, as applicable.</a:t>
            </a:r>
          </a:p>
        </p:txBody>
      </p:sp>
      <p:sp>
        <p:nvSpPr>
          <p:cNvPr id="14" name="TextBox 13">
            <a:extLst>
              <a:ext uri="{FF2B5EF4-FFF2-40B4-BE49-F238E27FC236}">
                <a16:creationId xmlns:a16="http://schemas.microsoft.com/office/drawing/2014/main" id="{5384AA3E-5608-BF3F-0E24-B8758C954AA6}"/>
              </a:ext>
            </a:extLst>
          </p:cNvPr>
          <p:cNvSpPr txBox="1"/>
          <p:nvPr/>
        </p:nvSpPr>
        <p:spPr>
          <a:xfrm>
            <a:off x="254635" y="2117725"/>
            <a:ext cx="1743075" cy="215444"/>
          </a:xfrm>
          <a:prstGeom prst="rect">
            <a:avLst/>
          </a:prstGeom>
          <a:noFill/>
        </p:spPr>
        <p:txBody>
          <a:bodyPr wrap="square" rtlCol="0">
            <a:spAutoFit/>
          </a:bodyPr>
          <a:lstStyle/>
          <a:p>
            <a:r>
              <a:rPr lang="en-US" sz="800" dirty="0">
                <a:latin typeface="Montserrat" panose="00000500000000000000" pitchFamily="2" charset="0"/>
              </a:rPr>
              <a:t>($ in thousands)</a:t>
            </a:r>
          </a:p>
        </p:txBody>
      </p:sp>
      <p:sp>
        <p:nvSpPr>
          <p:cNvPr id="2" name="Footer Placeholder 1">
            <a:extLst>
              <a:ext uri="{FF2B5EF4-FFF2-40B4-BE49-F238E27FC236}">
                <a16:creationId xmlns:a16="http://schemas.microsoft.com/office/drawing/2014/main" id="{615EBF91-A416-DFFB-B77D-668AAD8AB751}"/>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34228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38" imgH="338" progId="TCLayout.ActiveDocument.1">
                  <p:embed/>
                </p:oleObj>
              </mc:Choice>
              <mc:Fallback>
                <p:oleObj name="think-cell Slide" r:id="rId9"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GDB Post-Qualifying Modification</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17</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 name="Topic Heading">
            <a:extLst>
              <a:ext uri="{FF2B5EF4-FFF2-40B4-BE49-F238E27FC236}">
                <a16:creationId xmlns:a16="http://schemas.microsoft.com/office/drawing/2014/main" id="{794076CA-3BFB-BDFA-9EC4-7A955F94D2B7}"/>
              </a:ext>
            </a:extLst>
          </p:cNvPr>
          <p:cNvSpPr txBox="1">
            <a:spLocks noChangeArrowheads="1"/>
          </p:cNvSpPr>
          <p:nvPr>
            <p:custDataLst>
              <p:tags r:id="rId2"/>
            </p:custDataLst>
          </p:nvPr>
        </p:nvSpPr>
        <p:spPr bwMode="auto">
          <a:xfrm>
            <a:off x="2769155" y="1566194"/>
            <a:ext cx="6653691" cy="406452"/>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400" b="1" dirty="0">
                <a:solidFill>
                  <a:schemeClr val="bg1"/>
                </a:solidFill>
                <a:latin typeface="Montserrat" panose="00000500000000000000" pitchFamily="2" charset="0"/>
                <a:ea typeface="Roboto" panose="02000000000000000000" pitchFamily="2" charset="0"/>
                <a:cs typeface="Roboto" panose="02000000000000000000" pitchFamily="2" charset="0"/>
              </a:rPr>
              <a:t>Government Development Bank (Post Qualifying Modification)</a:t>
            </a:r>
          </a:p>
        </p:txBody>
      </p:sp>
      <p:cxnSp>
        <p:nvCxnSpPr>
          <p:cNvPr id="2" name="Straight Connector 1">
            <a:extLst>
              <a:ext uri="{FF2B5EF4-FFF2-40B4-BE49-F238E27FC236}">
                <a16:creationId xmlns:a16="http://schemas.microsoft.com/office/drawing/2014/main" id="{9567B5B2-9B2C-DA67-5F28-616F7DA7EFB0}"/>
              </a:ext>
            </a:extLst>
          </p:cNvPr>
          <p:cNvCxnSpPr>
            <a:cxnSpLocks/>
          </p:cNvCxnSpPr>
          <p:nvPr/>
        </p:nvCxnSpPr>
        <p:spPr>
          <a:xfrm>
            <a:off x="6096001" y="2009323"/>
            <a:ext cx="3026772" cy="647540"/>
          </a:xfrm>
          <a:prstGeom prst="line">
            <a:avLst/>
          </a:prstGeom>
          <a:ln w="9525" cap="flat" cmpd="sng" algn="ctr">
            <a:solidFill>
              <a:srgbClr val="5556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a:extLst>
              <a:ext uri="{FF2B5EF4-FFF2-40B4-BE49-F238E27FC236}">
                <a16:creationId xmlns:a16="http://schemas.microsoft.com/office/drawing/2014/main" id="{E01D1B05-30CF-E0F2-CE9A-9851F06F4C47}"/>
              </a:ext>
            </a:extLst>
          </p:cNvPr>
          <p:cNvCxnSpPr>
            <a:cxnSpLocks/>
          </p:cNvCxnSpPr>
          <p:nvPr/>
        </p:nvCxnSpPr>
        <p:spPr>
          <a:xfrm flipH="1">
            <a:off x="3019243" y="2009324"/>
            <a:ext cx="3076758" cy="647539"/>
          </a:xfrm>
          <a:prstGeom prst="line">
            <a:avLst/>
          </a:prstGeom>
          <a:ln w="9525" cap="flat" cmpd="sng" algn="ctr">
            <a:solidFill>
              <a:srgbClr val="5556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D00D9613-FE73-F65C-CDEA-9DF59509EFBE}"/>
              </a:ext>
            </a:extLst>
          </p:cNvPr>
          <p:cNvCxnSpPr>
            <a:cxnSpLocks/>
          </p:cNvCxnSpPr>
          <p:nvPr/>
        </p:nvCxnSpPr>
        <p:spPr>
          <a:xfrm>
            <a:off x="6096002" y="2009323"/>
            <a:ext cx="1" cy="647540"/>
          </a:xfrm>
          <a:prstGeom prst="line">
            <a:avLst/>
          </a:prstGeom>
          <a:ln w="9525" cap="flat" cmpd="sng" algn="ctr">
            <a:solidFill>
              <a:srgbClr val="5556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4773A8F5-C0B7-397B-96A8-A1715550BD74}"/>
              </a:ext>
            </a:extLst>
          </p:cNvPr>
          <p:cNvSpPr txBox="1"/>
          <p:nvPr/>
        </p:nvSpPr>
        <p:spPr>
          <a:xfrm>
            <a:off x="254635" y="2117725"/>
            <a:ext cx="1743075" cy="215444"/>
          </a:xfrm>
          <a:prstGeom prst="rect">
            <a:avLst/>
          </a:prstGeom>
          <a:noFill/>
        </p:spPr>
        <p:txBody>
          <a:bodyPr wrap="square" rtlCol="0">
            <a:spAutoFit/>
          </a:bodyPr>
          <a:lstStyle/>
          <a:p>
            <a:r>
              <a:rPr lang="en-US" sz="800" dirty="0">
                <a:latin typeface="Montserrat" panose="00000500000000000000" pitchFamily="2" charset="0"/>
              </a:rPr>
              <a:t>($ in thousands)</a:t>
            </a:r>
          </a:p>
        </p:txBody>
      </p:sp>
      <p:sp>
        <p:nvSpPr>
          <p:cNvPr id="15" name="Topic Heading">
            <a:extLst>
              <a:ext uri="{FF2B5EF4-FFF2-40B4-BE49-F238E27FC236}">
                <a16:creationId xmlns:a16="http://schemas.microsoft.com/office/drawing/2014/main" id="{683F5B4F-6B6A-1987-38A6-7D03F98A0C3C}"/>
              </a:ext>
            </a:extLst>
          </p:cNvPr>
          <p:cNvSpPr txBox="1">
            <a:spLocks noChangeArrowheads="1"/>
          </p:cNvSpPr>
          <p:nvPr>
            <p:custDataLst>
              <p:tags r:id="rId3"/>
            </p:custDataLst>
          </p:nvPr>
        </p:nvSpPr>
        <p:spPr bwMode="auto">
          <a:xfrm>
            <a:off x="791130" y="2482061"/>
            <a:ext cx="10609741" cy="491807"/>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400" b="1" dirty="0">
                <a:solidFill>
                  <a:schemeClr val="bg1"/>
                </a:solidFill>
                <a:latin typeface="Montserrat" panose="00000500000000000000" pitchFamily="2" charset="0"/>
                <a:ea typeface="Roboto" panose="02000000000000000000" pitchFamily="2" charset="0"/>
                <a:cs typeface="Roboto" panose="02000000000000000000" pitchFamily="2" charset="0"/>
              </a:rPr>
              <a:t>Government Development Bank of Puerto Rico</a:t>
            </a:r>
          </a:p>
        </p:txBody>
      </p:sp>
      <p:graphicFrame>
        <p:nvGraphicFramePr>
          <p:cNvPr id="16" name="Table 5">
            <a:extLst>
              <a:ext uri="{FF2B5EF4-FFF2-40B4-BE49-F238E27FC236}">
                <a16:creationId xmlns:a16="http://schemas.microsoft.com/office/drawing/2014/main" id="{7ADCE163-A91E-8B9C-FBB3-CC1B89A24962}"/>
              </a:ext>
            </a:extLst>
          </p:cNvPr>
          <p:cNvGraphicFramePr>
            <a:graphicFrameLocks noGrp="1"/>
          </p:cNvGraphicFramePr>
          <p:nvPr>
            <p:extLst>
              <p:ext uri="{D42A27DB-BD31-4B8C-83A1-F6EECF244321}">
                <p14:modId xmlns:p14="http://schemas.microsoft.com/office/powerpoint/2010/main" val="3501521680"/>
              </p:ext>
            </p:extLst>
          </p:nvPr>
        </p:nvGraphicFramePr>
        <p:xfrm>
          <a:off x="791130" y="3622798"/>
          <a:ext cx="1965960" cy="1829092"/>
        </p:xfrm>
        <a:graphic>
          <a:graphicData uri="http://schemas.openxmlformats.org/drawingml/2006/table">
            <a:tbl>
              <a:tblPr firstRow="1" bandRow="1">
                <a:tableStyleId>{5C22544A-7EE6-4342-B048-85BDC9FD1C3A}</a:tableStyleId>
              </a:tblPr>
              <a:tblGrid>
                <a:gridCol w="1385398">
                  <a:extLst>
                    <a:ext uri="{9D8B030D-6E8A-4147-A177-3AD203B41FA5}">
                      <a16:colId xmlns:a16="http://schemas.microsoft.com/office/drawing/2014/main" val="673123184"/>
                    </a:ext>
                  </a:extLst>
                </a:gridCol>
                <a:gridCol w="580562">
                  <a:extLst>
                    <a:ext uri="{9D8B030D-6E8A-4147-A177-3AD203B41FA5}">
                      <a16:colId xmlns:a16="http://schemas.microsoft.com/office/drawing/2014/main" val="1169495987"/>
                    </a:ext>
                  </a:extLst>
                </a:gridCol>
              </a:tblGrid>
              <a:tr h="274612">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Assets*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endParaRPr lang="en-US" sz="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0">
                <a:tc>
                  <a:txBody>
                    <a:bodyPr/>
                    <a:lstStyle/>
                    <a:p>
                      <a:pPr algn="l"/>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Municipal Loans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$1,224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Public and GO Guaranteed</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2,689</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GO and GO Guaranteed</a:t>
                      </a:r>
                    </a:p>
                  </a:txBody>
                  <a:tcPr>
                    <a:lnL w="12700" cap="flat" cmpd="sng" algn="ctr">
                      <a:solidFill>
                        <a:schemeClr val="tx1"/>
                      </a:solidFill>
                      <a:prstDash val="solid"/>
                      <a:round/>
                      <a:headEnd type="none" w="med" len="med"/>
                      <a:tailEnd type="none" w="med" len="med"/>
                    </a:lnL>
                    <a:lnR w="12700" cmpd="sng">
                      <a:noFill/>
                    </a:lnR>
                    <a:lnT w="12700" cmpd="sng">
                      <a:noFill/>
                    </a:lnT>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395</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9503626"/>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Closing Cash</a:t>
                      </a:r>
                    </a:p>
                  </a:txBody>
                  <a:tcPr>
                    <a:lnL w="12700" cap="flat" cmpd="sng" algn="ctr">
                      <a:solidFill>
                        <a:schemeClr val="tx1"/>
                      </a:solidFill>
                      <a:prstDash val="solid"/>
                      <a:round/>
                      <a:headEnd type="none" w="med" len="med"/>
                      <a:tailEnd type="none" w="med" len="med"/>
                    </a:lnL>
                    <a:lnR w="12700" cmpd="sng">
                      <a:noFill/>
                    </a:lnR>
                    <a:lnB w="12700" cmpd="sng">
                      <a:noFill/>
                    </a:lnB>
                    <a:no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490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88229"/>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Real Estate Owned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34</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86284151"/>
                  </a:ext>
                </a:extLst>
              </a:tr>
            </a:tbl>
          </a:graphicData>
        </a:graphic>
      </p:graphicFrame>
      <p:sp>
        <p:nvSpPr>
          <p:cNvPr id="17" name="Topic Heading">
            <a:extLst>
              <a:ext uri="{FF2B5EF4-FFF2-40B4-BE49-F238E27FC236}">
                <a16:creationId xmlns:a16="http://schemas.microsoft.com/office/drawing/2014/main" id="{E056ADEC-AA1B-AB98-5976-74E72A6CC445}"/>
              </a:ext>
            </a:extLst>
          </p:cNvPr>
          <p:cNvSpPr txBox="1">
            <a:spLocks noChangeArrowheads="1"/>
          </p:cNvSpPr>
          <p:nvPr>
            <p:custDataLst>
              <p:tags r:id="rId4"/>
            </p:custDataLst>
          </p:nvPr>
        </p:nvSpPr>
        <p:spPr bwMode="auto">
          <a:xfrm>
            <a:off x="791130" y="3061181"/>
            <a:ext cx="3448539" cy="491807"/>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400" b="1" dirty="0">
                <a:solidFill>
                  <a:schemeClr val="bg1"/>
                </a:solidFill>
                <a:latin typeface="Montserrat" panose="00000500000000000000" pitchFamily="2" charset="0"/>
                <a:ea typeface="Roboto" panose="02000000000000000000" pitchFamily="2" charset="0"/>
                <a:cs typeface="Roboto" panose="02000000000000000000" pitchFamily="2" charset="0"/>
              </a:rPr>
              <a:t>DRA*</a:t>
            </a:r>
          </a:p>
        </p:txBody>
      </p:sp>
      <p:sp>
        <p:nvSpPr>
          <p:cNvPr id="18" name="Topic Heading">
            <a:extLst>
              <a:ext uri="{FF2B5EF4-FFF2-40B4-BE49-F238E27FC236}">
                <a16:creationId xmlns:a16="http://schemas.microsoft.com/office/drawing/2014/main" id="{3BA3DAC0-402E-395A-E881-EB055782E15C}"/>
              </a:ext>
            </a:extLst>
          </p:cNvPr>
          <p:cNvSpPr txBox="1">
            <a:spLocks noChangeArrowheads="1"/>
          </p:cNvSpPr>
          <p:nvPr>
            <p:custDataLst>
              <p:tags r:id="rId5"/>
            </p:custDataLst>
          </p:nvPr>
        </p:nvSpPr>
        <p:spPr bwMode="auto">
          <a:xfrm>
            <a:off x="4370358" y="3071341"/>
            <a:ext cx="3451284" cy="491807"/>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400" b="1" dirty="0">
                <a:solidFill>
                  <a:schemeClr val="bg1"/>
                </a:solidFill>
                <a:latin typeface="Montserrat" panose="00000500000000000000" pitchFamily="2" charset="0"/>
                <a:ea typeface="Roboto" panose="02000000000000000000" pitchFamily="2" charset="0"/>
                <a:cs typeface="Roboto" panose="02000000000000000000" pitchFamily="2" charset="0"/>
              </a:rPr>
              <a:t>GDB*</a:t>
            </a:r>
          </a:p>
        </p:txBody>
      </p:sp>
      <p:sp>
        <p:nvSpPr>
          <p:cNvPr id="19" name="Topic Heading">
            <a:extLst>
              <a:ext uri="{FF2B5EF4-FFF2-40B4-BE49-F238E27FC236}">
                <a16:creationId xmlns:a16="http://schemas.microsoft.com/office/drawing/2014/main" id="{16A1A08E-9B15-5D6B-CA7B-EC770E75C76C}"/>
              </a:ext>
            </a:extLst>
          </p:cNvPr>
          <p:cNvSpPr txBox="1">
            <a:spLocks noChangeArrowheads="1"/>
          </p:cNvSpPr>
          <p:nvPr>
            <p:custDataLst>
              <p:tags r:id="rId6"/>
            </p:custDataLst>
          </p:nvPr>
        </p:nvSpPr>
        <p:spPr bwMode="auto">
          <a:xfrm>
            <a:off x="7952332" y="3071341"/>
            <a:ext cx="3448539" cy="491807"/>
          </a:xfrm>
          <a:prstGeom prst="rect">
            <a:avLst/>
          </a:prstGeom>
          <a:solidFill>
            <a:srgbClr val="002060"/>
          </a:solidFill>
          <a:ln w="12700">
            <a:noFill/>
            <a:prstDash val="dash"/>
            <a:miter lim="800000"/>
            <a:headEnd/>
            <a:tailEnd/>
          </a:ln>
          <a:effectLst/>
        </p:spPr>
        <p:txBody>
          <a:bodyPr wrap="square" lIns="0" tIns="50800" rIns="0" bIns="0" anchor="ctr" anchorCtr="0">
            <a:noAutofit/>
          </a:bodyPr>
          <a:lstStyle/>
          <a:p>
            <a:pPr algn="ctr" eaLnBrk="1" hangingPunct="1"/>
            <a:r>
              <a:rPr lang="en-US" altLang="en-US" sz="1400" b="1" dirty="0">
                <a:solidFill>
                  <a:schemeClr val="bg1"/>
                </a:solidFill>
                <a:latin typeface="Montserrat" panose="00000500000000000000" pitchFamily="2" charset="0"/>
                <a:ea typeface="Roboto" panose="02000000000000000000" pitchFamily="2" charset="0"/>
                <a:cs typeface="Roboto" panose="02000000000000000000" pitchFamily="2" charset="0"/>
              </a:rPr>
              <a:t>Public Entity Trust (PET)*</a:t>
            </a:r>
          </a:p>
        </p:txBody>
      </p:sp>
      <p:graphicFrame>
        <p:nvGraphicFramePr>
          <p:cNvPr id="23" name="Table 5">
            <a:extLst>
              <a:ext uri="{FF2B5EF4-FFF2-40B4-BE49-F238E27FC236}">
                <a16:creationId xmlns:a16="http://schemas.microsoft.com/office/drawing/2014/main" id="{2A7C9C4D-514D-6782-1E20-C27134D75086}"/>
              </a:ext>
            </a:extLst>
          </p:cNvPr>
          <p:cNvGraphicFramePr>
            <a:graphicFrameLocks noGrp="1"/>
          </p:cNvGraphicFramePr>
          <p:nvPr>
            <p:extLst>
              <p:ext uri="{D42A27DB-BD31-4B8C-83A1-F6EECF244321}">
                <p14:modId xmlns:p14="http://schemas.microsoft.com/office/powerpoint/2010/main" val="1447502712"/>
              </p:ext>
            </p:extLst>
          </p:nvPr>
        </p:nvGraphicFramePr>
        <p:xfrm>
          <a:off x="2796948" y="3622798"/>
          <a:ext cx="1442721" cy="1834099"/>
        </p:xfrm>
        <a:graphic>
          <a:graphicData uri="http://schemas.openxmlformats.org/drawingml/2006/table">
            <a:tbl>
              <a:tblPr firstRow="1" bandRow="1">
                <a:tableStyleId>{5C22544A-7EE6-4342-B048-85BDC9FD1C3A}</a:tableStyleId>
              </a:tblPr>
              <a:tblGrid>
                <a:gridCol w="866199">
                  <a:extLst>
                    <a:ext uri="{9D8B030D-6E8A-4147-A177-3AD203B41FA5}">
                      <a16:colId xmlns:a16="http://schemas.microsoft.com/office/drawing/2014/main" val="673123184"/>
                    </a:ext>
                  </a:extLst>
                </a:gridCol>
                <a:gridCol w="576522">
                  <a:extLst>
                    <a:ext uri="{9D8B030D-6E8A-4147-A177-3AD203B41FA5}">
                      <a16:colId xmlns:a16="http://schemas.microsoft.com/office/drawing/2014/main" val="1169495987"/>
                    </a:ext>
                  </a:extLst>
                </a:gridCol>
              </a:tblGrid>
              <a:tr h="274320">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138383">
                <a:tc>
                  <a:txBody>
                    <a:bodyPr/>
                    <a:lstStyle/>
                    <a:p>
                      <a:pPr algn="l"/>
                      <a:endParaRPr lang="en-US" sz="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182880">
                <a:tc>
                  <a:txBody>
                    <a:bodyPr/>
                    <a:lstStyle/>
                    <a:p>
                      <a:pPr algn="l"/>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DRA Bonds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$2,598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365760">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365760">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65074"/>
                  </a:ext>
                </a:extLst>
              </a:tr>
              <a:tr h="230638">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B w="12700" cmpd="sng">
                      <a:noFill/>
                    </a:lnB>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88229"/>
                  </a:ext>
                </a:extLst>
              </a:tr>
              <a:tr h="230638">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284151"/>
                  </a:ext>
                </a:extLst>
              </a:tr>
            </a:tbl>
          </a:graphicData>
        </a:graphic>
      </p:graphicFrame>
      <p:graphicFrame>
        <p:nvGraphicFramePr>
          <p:cNvPr id="24" name="Table 5">
            <a:extLst>
              <a:ext uri="{FF2B5EF4-FFF2-40B4-BE49-F238E27FC236}">
                <a16:creationId xmlns:a16="http://schemas.microsoft.com/office/drawing/2014/main" id="{0190F6FB-113F-A328-1D5D-A43BF7DD7698}"/>
              </a:ext>
            </a:extLst>
          </p:cNvPr>
          <p:cNvGraphicFramePr>
            <a:graphicFrameLocks noGrp="1"/>
          </p:cNvGraphicFramePr>
          <p:nvPr>
            <p:extLst>
              <p:ext uri="{D42A27DB-BD31-4B8C-83A1-F6EECF244321}">
                <p14:modId xmlns:p14="http://schemas.microsoft.com/office/powerpoint/2010/main" val="2315432771"/>
              </p:ext>
            </p:extLst>
          </p:nvPr>
        </p:nvGraphicFramePr>
        <p:xfrm>
          <a:off x="4370358" y="3622798"/>
          <a:ext cx="1965960" cy="1829092"/>
        </p:xfrm>
        <a:graphic>
          <a:graphicData uri="http://schemas.openxmlformats.org/drawingml/2006/table">
            <a:tbl>
              <a:tblPr firstRow="1" bandRow="1">
                <a:tableStyleId>{5C22544A-7EE6-4342-B048-85BDC9FD1C3A}</a:tableStyleId>
              </a:tblPr>
              <a:tblGrid>
                <a:gridCol w="1472096">
                  <a:extLst>
                    <a:ext uri="{9D8B030D-6E8A-4147-A177-3AD203B41FA5}">
                      <a16:colId xmlns:a16="http://schemas.microsoft.com/office/drawing/2014/main" val="673123184"/>
                    </a:ext>
                  </a:extLst>
                </a:gridCol>
                <a:gridCol w="493864">
                  <a:extLst>
                    <a:ext uri="{9D8B030D-6E8A-4147-A177-3AD203B41FA5}">
                      <a16:colId xmlns:a16="http://schemas.microsoft.com/office/drawing/2014/main" val="1169495987"/>
                    </a:ext>
                  </a:extLst>
                </a:gridCol>
              </a:tblGrid>
              <a:tr h="274612">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Assets*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endParaRPr lang="en-US" sz="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0">
                <a:tc>
                  <a:txBody>
                    <a:bodyPr/>
                    <a:lstStyle/>
                    <a:p>
                      <a:pPr algn="l"/>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GDB Retained Loans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$981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Additional Perf Loans**</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142</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Cash (Operations)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8</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00488229"/>
                  </a:ext>
                </a:extLst>
              </a:tr>
              <a:tr h="0">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Cash (Reserves)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17</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284151"/>
                  </a:ext>
                </a:extLst>
              </a:tr>
              <a:tr h="365760">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305926"/>
                  </a:ext>
                </a:extLst>
              </a:tr>
            </a:tbl>
          </a:graphicData>
        </a:graphic>
      </p:graphicFrame>
      <p:graphicFrame>
        <p:nvGraphicFramePr>
          <p:cNvPr id="25" name="Table 5">
            <a:extLst>
              <a:ext uri="{FF2B5EF4-FFF2-40B4-BE49-F238E27FC236}">
                <a16:creationId xmlns:a16="http://schemas.microsoft.com/office/drawing/2014/main" id="{C9124C51-447A-3980-4315-E9320E1CBC5F}"/>
              </a:ext>
            </a:extLst>
          </p:cNvPr>
          <p:cNvGraphicFramePr>
            <a:graphicFrameLocks noGrp="1"/>
          </p:cNvGraphicFramePr>
          <p:nvPr>
            <p:extLst>
              <p:ext uri="{D42A27DB-BD31-4B8C-83A1-F6EECF244321}">
                <p14:modId xmlns:p14="http://schemas.microsoft.com/office/powerpoint/2010/main" val="1582508584"/>
              </p:ext>
            </p:extLst>
          </p:nvPr>
        </p:nvGraphicFramePr>
        <p:xfrm>
          <a:off x="6378921" y="3622798"/>
          <a:ext cx="1442721" cy="1834099"/>
        </p:xfrm>
        <a:graphic>
          <a:graphicData uri="http://schemas.openxmlformats.org/drawingml/2006/table">
            <a:tbl>
              <a:tblPr firstRow="1" bandRow="1">
                <a:tableStyleId>{5C22544A-7EE6-4342-B048-85BDC9FD1C3A}</a:tableStyleId>
              </a:tblPr>
              <a:tblGrid>
                <a:gridCol w="866199">
                  <a:extLst>
                    <a:ext uri="{9D8B030D-6E8A-4147-A177-3AD203B41FA5}">
                      <a16:colId xmlns:a16="http://schemas.microsoft.com/office/drawing/2014/main" val="673123184"/>
                    </a:ext>
                  </a:extLst>
                </a:gridCol>
                <a:gridCol w="576522">
                  <a:extLst>
                    <a:ext uri="{9D8B030D-6E8A-4147-A177-3AD203B41FA5}">
                      <a16:colId xmlns:a16="http://schemas.microsoft.com/office/drawing/2014/main" val="1169495987"/>
                    </a:ext>
                  </a:extLst>
                </a:gridCol>
              </a:tblGrid>
              <a:tr h="274320">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138383">
                <a:tc>
                  <a:txBody>
                    <a:bodyPr/>
                    <a:lstStyle/>
                    <a:p>
                      <a:pPr algn="l"/>
                      <a:endParaRPr lang="en-US" sz="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182880">
                <a:tc gridSpan="2">
                  <a:txBody>
                    <a:bodyPr/>
                    <a:lstStyle/>
                    <a:p>
                      <a:pPr algn="l"/>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P3 Guarantees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365760">
                <a:tc gridSpan="2">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Airport P3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230638">
                <a:tc gridSpan="2">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PR22/PR5 P3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hMerge="1">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88229"/>
                  </a:ext>
                </a:extLst>
              </a:tr>
              <a:tr h="230638">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768606"/>
                  </a:ext>
                </a:extLst>
              </a:tr>
              <a:tr h="365760">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284151"/>
                  </a:ext>
                </a:extLst>
              </a:tr>
            </a:tbl>
          </a:graphicData>
        </a:graphic>
      </p:graphicFrame>
      <p:graphicFrame>
        <p:nvGraphicFramePr>
          <p:cNvPr id="26" name="Table 5">
            <a:extLst>
              <a:ext uri="{FF2B5EF4-FFF2-40B4-BE49-F238E27FC236}">
                <a16:creationId xmlns:a16="http://schemas.microsoft.com/office/drawing/2014/main" id="{8A5870BB-B3A3-5C39-9AD5-BFFCC6FFB9C8}"/>
              </a:ext>
            </a:extLst>
          </p:cNvPr>
          <p:cNvGraphicFramePr>
            <a:graphicFrameLocks noGrp="1"/>
          </p:cNvGraphicFramePr>
          <p:nvPr>
            <p:extLst>
              <p:ext uri="{D42A27DB-BD31-4B8C-83A1-F6EECF244321}">
                <p14:modId xmlns:p14="http://schemas.microsoft.com/office/powerpoint/2010/main" val="3034113173"/>
              </p:ext>
            </p:extLst>
          </p:nvPr>
        </p:nvGraphicFramePr>
        <p:xfrm>
          <a:off x="7957222" y="3622798"/>
          <a:ext cx="1968875" cy="1837301"/>
        </p:xfrm>
        <a:graphic>
          <a:graphicData uri="http://schemas.openxmlformats.org/drawingml/2006/table">
            <a:tbl>
              <a:tblPr firstRow="1" bandRow="1">
                <a:tableStyleId>{5C22544A-7EE6-4342-B048-85BDC9FD1C3A}</a:tableStyleId>
              </a:tblPr>
              <a:tblGrid>
                <a:gridCol w="1484243">
                  <a:extLst>
                    <a:ext uri="{9D8B030D-6E8A-4147-A177-3AD203B41FA5}">
                      <a16:colId xmlns:a16="http://schemas.microsoft.com/office/drawing/2014/main" val="673123184"/>
                    </a:ext>
                  </a:extLst>
                </a:gridCol>
                <a:gridCol w="484632">
                  <a:extLst>
                    <a:ext uri="{9D8B030D-6E8A-4147-A177-3AD203B41FA5}">
                      <a16:colId xmlns:a16="http://schemas.microsoft.com/office/drawing/2014/main" val="1169495987"/>
                    </a:ext>
                  </a:extLst>
                </a:gridCol>
              </a:tblGrid>
              <a:tr h="264533">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Assets*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136292">
                <a:tc>
                  <a:txBody>
                    <a:bodyPr/>
                    <a:lstStyle/>
                    <a:p>
                      <a:pPr algn="l"/>
                      <a:endParaRPr lang="en-US" sz="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227154">
                <a:tc>
                  <a:txBody>
                    <a:bodyPr/>
                    <a:lstStyle/>
                    <a:p>
                      <a:pPr algn="l"/>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Appropriation Loans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$578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227154">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UCC Stipulation</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227154">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Fixed Cash</a:t>
                      </a:r>
                    </a:p>
                  </a:txBody>
                  <a:tcPr>
                    <a:lnL w="12700" cap="flat" cmpd="sng" algn="ctr">
                      <a:solidFill>
                        <a:schemeClr val="tx1"/>
                      </a:solidFill>
                      <a:prstDash val="solid"/>
                      <a:round/>
                      <a:headEnd type="none" w="med" len="med"/>
                      <a:tailEnd type="none" w="med" len="med"/>
                    </a:lnL>
                    <a:lnR w="12700" cmpd="sng">
                      <a:noFill/>
                    </a:lnR>
                    <a:lnT w="12700" cmpd="sng">
                      <a:noFill/>
                    </a:lnT>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20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59503626"/>
                  </a:ext>
                </a:extLst>
              </a:tr>
              <a:tr h="227154">
                <a:tc>
                  <a:txBody>
                    <a:bodyPr/>
                    <a:lstStyle/>
                    <a:p>
                      <a:pPr lvl="0"/>
                      <a:r>
                        <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Contingent Cash</a:t>
                      </a:r>
                    </a:p>
                  </a:txBody>
                  <a:tcPr>
                    <a:lnL w="12700" cap="flat" cmpd="sng" algn="ctr">
                      <a:solidFill>
                        <a:schemeClr val="tx1"/>
                      </a:solidFill>
                      <a:prstDash val="solid"/>
                      <a:round/>
                      <a:headEnd type="none" w="med" len="med"/>
                      <a:tailEnd type="none" w="med" len="med"/>
                    </a:lnL>
                    <a:lnR w="12700" cmpd="sng">
                      <a:noFill/>
                    </a:lnR>
                    <a:lnB w="12700" cmpd="sng">
                      <a:noFill/>
                    </a:lnB>
                    <a:no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10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88229"/>
                  </a:ext>
                </a:extLst>
              </a:tr>
              <a:tr h="521208">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284151"/>
                  </a:ext>
                </a:extLst>
              </a:tr>
            </a:tbl>
          </a:graphicData>
        </a:graphic>
      </p:graphicFrame>
      <p:graphicFrame>
        <p:nvGraphicFramePr>
          <p:cNvPr id="27" name="Table 5">
            <a:extLst>
              <a:ext uri="{FF2B5EF4-FFF2-40B4-BE49-F238E27FC236}">
                <a16:creationId xmlns:a16="http://schemas.microsoft.com/office/drawing/2014/main" id="{16553A55-9573-C78B-B95B-67F662BD8C0F}"/>
              </a:ext>
            </a:extLst>
          </p:cNvPr>
          <p:cNvGraphicFramePr>
            <a:graphicFrameLocks noGrp="1"/>
          </p:cNvGraphicFramePr>
          <p:nvPr>
            <p:extLst>
              <p:ext uri="{D42A27DB-BD31-4B8C-83A1-F6EECF244321}">
                <p14:modId xmlns:p14="http://schemas.microsoft.com/office/powerpoint/2010/main" val="277122863"/>
              </p:ext>
            </p:extLst>
          </p:nvPr>
        </p:nvGraphicFramePr>
        <p:xfrm>
          <a:off x="9958150" y="3622798"/>
          <a:ext cx="1442721" cy="1834099"/>
        </p:xfrm>
        <a:graphic>
          <a:graphicData uri="http://schemas.openxmlformats.org/drawingml/2006/table">
            <a:tbl>
              <a:tblPr firstRow="1" bandRow="1">
                <a:tableStyleId>{5C22544A-7EE6-4342-B048-85BDC9FD1C3A}</a:tableStyleId>
              </a:tblPr>
              <a:tblGrid>
                <a:gridCol w="866199">
                  <a:extLst>
                    <a:ext uri="{9D8B030D-6E8A-4147-A177-3AD203B41FA5}">
                      <a16:colId xmlns:a16="http://schemas.microsoft.com/office/drawing/2014/main" val="673123184"/>
                    </a:ext>
                  </a:extLst>
                </a:gridCol>
                <a:gridCol w="576522">
                  <a:extLst>
                    <a:ext uri="{9D8B030D-6E8A-4147-A177-3AD203B41FA5}">
                      <a16:colId xmlns:a16="http://schemas.microsoft.com/office/drawing/2014/main" val="1169495987"/>
                    </a:ext>
                  </a:extLst>
                </a:gridCol>
              </a:tblGrid>
              <a:tr h="274320">
                <a:tc gridSpan="2">
                  <a:txBody>
                    <a:bodyPr/>
                    <a:lstStyle/>
                    <a:p>
                      <a:pPr algn="ctr"/>
                      <a:r>
                        <a:rPr lang="en-US" sz="1100" b="1" dirty="0">
                          <a:solidFill>
                            <a:schemeClr val="bg1"/>
                          </a:solidFill>
                          <a:latin typeface="Montserrat" panose="00000500000000000000" pitchFamily="2" charset="0"/>
                          <a:ea typeface="Roboto" panose="02000000000000000000" pitchFamily="2" charset="0"/>
                          <a:cs typeface="Roboto" panose="02000000000000000000" pitchFamily="2" charset="0"/>
                        </a:rPr>
                        <a:t>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138383">
                <a:tc>
                  <a:txBody>
                    <a:bodyPr/>
                    <a:lstStyle/>
                    <a:p>
                      <a:pPr algn="l"/>
                      <a:endParaRPr lang="en-US" sz="200" i="0" strike="noStrike" baseline="300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9522726"/>
                  </a:ext>
                </a:extLst>
              </a:tr>
              <a:tr h="182880">
                <a:tc>
                  <a:txBody>
                    <a:bodyPr/>
                    <a:lstStyle/>
                    <a:p>
                      <a:pPr algn="l"/>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DRA Bonds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rPr>
                        <a:t>$2,598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365760">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8766"/>
                  </a:ext>
                </a:extLst>
              </a:tr>
              <a:tr h="365760">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65074"/>
                  </a:ext>
                </a:extLst>
              </a:tr>
              <a:tr h="230638">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B w="12700" cmpd="sng">
                      <a:noFill/>
                    </a:lnB>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488229"/>
                  </a:ext>
                </a:extLst>
              </a:tr>
              <a:tr h="230638">
                <a:tc>
                  <a:txBody>
                    <a:bodyPr/>
                    <a:lstStyle/>
                    <a:p>
                      <a:pPr lvl="0"/>
                      <a:endParaRPr lang="en-US" sz="9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900" b="1"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284151"/>
                  </a:ext>
                </a:extLst>
              </a:tr>
            </a:tbl>
          </a:graphicData>
        </a:graphic>
      </p:graphicFrame>
      <p:sp>
        <p:nvSpPr>
          <p:cNvPr id="30" name="Content Placeholder 1">
            <a:extLst>
              <a:ext uri="{FF2B5EF4-FFF2-40B4-BE49-F238E27FC236}">
                <a16:creationId xmlns:a16="http://schemas.microsoft.com/office/drawing/2014/main" id="{45DBFCC0-0286-C3E8-F50E-F817F816250D}"/>
              </a:ext>
            </a:extLst>
          </p:cNvPr>
          <p:cNvSpPr txBox="1">
            <a:spLocks/>
          </p:cNvSpPr>
          <p:nvPr/>
        </p:nvSpPr>
        <p:spPr>
          <a:xfrm>
            <a:off x="2547931" y="5556000"/>
            <a:ext cx="7068312" cy="727654"/>
          </a:xfrm>
          <a:prstGeom prst="rect">
            <a:avLst/>
          </a:prstGeom>
          <a:solidFill>
            <a:srgbClr val="F2F2F2"/>
          </a:solidFill>
          <a:ln w="19050">
            <a:solidFill>
              <a:srgbClr val="006666"/>
            </a:solidFill>
            <a:prstDash val="lgDash"/>
          </a:ln>
        </p:spPr>
        <p:txBody>
          <a:bodyPr vert="horz" lIns="91440" tIns="45720" rIns="91440" bIns="45720" rtlCol="0" anchor="ctr">
            <a:noAutofit/>
          </a:bodyPr>
          <a:lstStyle>
            <a:lvl1pPr marL="166416" indent="-166416" algn="l" defTabSz="443777" rtl="0" eaLnBrk="1" latinLnBrk="0" hangingPunct="1">
              <a:spcBef>
                <a:spcPct val="20000"/>
              </a:spcBef>
              <a:buClr>
                <a:srgbClr val="1554A5"/>
              </a:buClr>
              <a:buFont typeface="Wingdings" panose="05000000000000000000" pitchFamily="2" charset="2"/>
              <a:buChar char="§"/>
              <a:defRPr sz="1400" i="0" kern="1200">
                <a:solidFill>
                  <a:srgbClr val="55565A"/>
                </a:solidFill>
                <a:latin typeface="Calibri"/>
                <a:ea typeface="+mn-ea"/>
                <a:cs typeface="Calibri"/>
              </a:defRPr>
            </a:lvl1pPr>
            <a:lvl2pPr marL="610193" indent="-166416" algn="l" defTabSz="443777" rtl="0" eaLnBrk="1" latinLnBrk="0" hangingPunct="1">
              <a:spcBef>
                <a:spcPct val="20000"/>
              </a:spcBef>
              <a:buClr>
                <a:srgbClr val="1554A5"/>
              </a:buClr>
              <a:buFont typeface="Arial" panose="020B0604020202020204" pitchFamily="34" charset="0"/>
              <a:buChar char="–"/>
              <a:defRPr sz="1200" i="1" kern="1200">
                <a:solidFill>
                  <a:srgbClr val="55565A"/>
                </a:solidFill>
                <a:latin typeface="Calibri"/>
                <a:ea typeface="+mn-ea"/>
                <a:cs typeface="Calibri"/>
              </a:defRPr>
            </a:lvl2pPr>
            <a:lvl3pPr marL="998497" indent="-110944" algn="l" defTabSz="443777" rtl="0" eaLnBrk="1" latinLnBrk="0" hangingPunct="1">
              <a:spcBef>
                <a:spcPct val="20000"/>
              </a:spcBef>
              <a:buClr>
                <a:srgbClr val="1554A5"/>
              </a:buClr>
              <a:buFont typeface="Arial"/>
              <a:buChar char="•"/>
              <a:defRPr sz="1100" i="1" kern="1200">
                <a:solidFill>
                  <a:srgbClr val="55565A"/>
                </a:solidFill>
                <a:latin typeface="Calibri"/>
                <a:ea typeface="+mn-ea"/>
                <a:cs typeface="Calibri"/>
              </a:defRPr>
            </a:lvl3pPr>
            <a:lvl4pPr marL="1553218" indent="-221888" algn="l" defTabSz="443777" rtl="0" eaLnBrk="1" latinLnBrk="0" hangingPunct="1">
              <a:spcBef>
                <a:spcPct val="20000"/>
              </a:spcBef>
              <a:buClr>
                <a:srgbClr val="1554A5"/>
              </a:buClr>
              <a:buFont typeface="Arial"/>
              <a:buChar char="–"/>
              <a:defRPr sz="2330" i="1" kern="1200">
                <a:solidFill>
                  <a:srgbClr val="55565A"/>
                </a:solidFill>
                <a:latin typeface="Calibri"/>
                <a:ea typeface="+mn-ea"/>
                <a:cs typeface="Calibri"/>
              </a:defRPr>
            </a:lvl4pPr>
            <a:lvl5pPr marL="1996995" indent="-221888" algn="l" defTabSz="443777" rtl="0" eaLnBrk="1" latinLnBrk="0" hangingPunct="1">
              <a:spcBef>
                <a:spcPct val="20000"/>
              </a:spcBef>
              <a:buClr>
                <a:srgbClr val="1554A5"/>
              </a:buClr>
              <a:buFont typeface="Arial"/>
              <a:buChar char="»"/>
              <a:defRPr sz="2330" i="1" kern="1200">
                <a:solidFill>
                  <a:srgbClr val="55565A"/>
                </a:solidFill>
                <a:latin typeface="Calibri"/>
                <a:ea typeface="+mn-ea"/>
                <a:cs typeface="Calibri"/>
              </a:defRPr>
            </a:lvl5pPr>
            <a:lvl6pPr marL="2440771" indent="-221888" algn="l" defTabSz="443777" rtl="0" eaLnBrk="1" latinLnBrk="0" hangingPunct="1">
              <a:spcBef>
                <a:spcPct val="20000"/>
              </a:spcBef>
              <a:buFont typeface="Arial"/>
              <a:buChar char="•"/>
              <a:defRPr sz="1941" kern="1200">
                <a:solidFill>
                  <a:schemeClr val="tx1"/>
                </a:solidFill>
                <a:latin typeface="+mn-lt"/>
                <a:ea typeface="+mn-ea"/>
                <a:cs typeface="+mn-cs"/>
              </a:defRPr>
            </a:lvl6pPr>
            <a:lvl7pPr marL="2884548" indent="-221888" algn="l" defTabSz="443777" rtl="0" eaLnBrk="1" latinLnBrk="0" hangingPunct="1">
              <a:spcBef>
                <a:spcPct val="20000"/>
              </a:spcBef>
              <a:buFont typeface="Arial"/>
              <a:buChar char="•"/>
              <a:defRPr sz="1941" kern="1200">
                <a:solidFill>
                  <a:schemeClr val="tx1"/>
                </a:solidFill>
                <a:latin typeface="+mn-lt"/>
                <a:ea typeface="+mn-ea"/>
                <a:cs typeface="+mn-cs"/>
              </a:defRPr>
            </a:lvl7pPr>
            <a:lvl8pPr marL="3328325" indent="-221888" algn="l" defTabSz="443777" rtl="0" eaLnBrk="1" latinLnBrk="0" hangingPunct="1">
              <a:spcBef>
                <a:spcPct val="20000"/>
              </a:spcBef>
              <a:buFont typeface="Arial"/>
              <a:buChar char="•"/>
              <a:defRPr sz="1941" kern="1200">
                <a:solidFill>
                  <a:schemeClr val="tx1"/>
                </a:solidFill>
                <a:latin typeface="+mn-lt"/>
                <a:ea typeface="+mn-ea"/>
                <a:cs typeface="+mn-cs"/>
              </a:defRPr>
            </a:lvl8pPr>
            <a:lvl9pPr marL="3772101" indent="-221888" algn="l" defTabSz="443777" rtl="0" eaLnBrk="1" latinLnBrk="0" hangingPunct="1">
              <a:spcBef>
                <a:spcPct val="20000"/>
              </a:spcBef>
              <a:buFont typeface="Arial"/>
              <a:buChar char="•"/>
              <a:defRPr sz="1941" kern="1200">
                <a:solidFill>
                  <a:schemeClr val="tx1"/>
                </a:solidFill>
                <a:latin typeface="+mn-lt"/>
                <a:ea typeface="+mn-ea"/>
                <a:cs typeface="+mn-cs"/>
              </a:defRPr>
            </a:lvl9pPr>
          </a:lstStyle>
          <a:p>
            <a:pPr marL="0" indent="0" algn="ctr">
              <a:buClrTx/>
              <a:buNone/>
              <a:defRPr/>
            </a:pPr>
            <a:r>
              <a:rPr lang="en-US" sz="1300" dirty="0">
                <a:solidFill>
                  <a:srgbClr val="595959"/>
                </a:solidFill>
                <a:latin typeface="+mj-lt"/>
                <a:ea typeface="Open Sans" panose="020B0606030504020204" pitchFamily="34" charset="0"/>
                <a:cs typeface="Open Sans" panose="020B0606030504020204" pitchFamily="34" charset="0"/>
              </a:rPr>
              <a:t>Article 501 of Act 109 – 2017, as amended, provided for the principal amount of debt obligations held by GDB to be reduced</a:t>
            </a:r>
            <a:r>
              <a:rPr lang="en-US" sz="1300" dirty="0">
                <a:solidFill>
                  <a:srgbClr val="555665"/>
                </a:solidFill>
                <a:latin typeface="+mj-lt"/>
                <a:ea typeface="Open Sans" panose="020B0606030504020204" pitchFamily="34" charset="0"/>
                <a:cs typeface="Open Sans" panose="020B0606030504020204" pitchFamily="34" charset="0"/>
              </a:rPr>
              <a:t> by the balance of any liability of GDB to a corresponding borrower (deposits and other liabilities).</a:t>
            </a:r>
            <a:endParaRPr lang="en-US" sz="1300" dirty="0">
              <a:solidFill>
                <a:srgbClr val="FF0000"/>
              </a:solidFill>
              <a:latin typeface="+mj-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337FBBFF-B40B-CA49-D016-635F59FF2F74}"/>
              </a:ext>
            </a:extLst>
          </p:cNvPr>
          <p:cNvCxnSpPr>
            <a:cxnSpLocks/>
          </p:cNvCxnSpPr>
          <p:nvPr/>
        </p:nvCxnSpPr>
        <p:spPr>
          <a:xfrm>
            <a:off x="1153654" y="6386042"/>
            <a:ext cx="10373328" cy="0"/>
          </a:xfrm>
          <a:prstGeom prst="line">
            <a:avLst/>
          </a:prstGeom>
          <a:ln w="1905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2020859D-46A8-4CF0-3766-71454A8A1F65}"/>
              </a:ext>
            </a:extLst>
          </p:cNvPr>
          <p:cNvSpPr txBox="1">
            <a:spLocks/>
          </p:cNvSpPr>
          <p:nvPr/>
        </p:nvSpPr>
        <p:spPr>
          <a:xfrm>
            <a:off x="1085447" y="6414181"/>
            <a:ext cx="10524657" cy="296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latin typeface="Montserrat" panose="00000500000000000000" pitchFamily="2" charset="0"/>
                <a:ea typeface="Roboto" panose="02000000000000000000" pitchFamily="2" charset="0"/>
                <a:cs typeface="Roboto" panose="02000000000000000000" pitchFamily="2" charset="0"/>
              </a:rPr>
              <a:t>Notes: (1) Balances shown above do not include asset sales, loan resolutions and other transactions that may have occurred after November 29, 2018.  For detail on current balances, refer to pages 8 and 9. *  Amounts shown are as of November 29, 2018, after the application of deposits held at GDB against the respective loan balances, as applicable. ** Additional Performing Loans were transferred to the DRA on May 29, 2020, pursuant to the terms of the Master Transfer Agreement.</a:t>
            </a:r>
          </a:p>
          <a:p>
            <a:pPr marL="0" indent="0" algn="just">
              <a:buNone/>
            </a:pPr>
            <a:endParaRPr lang="en-US" sz="800" dirty="0">
              <a:latin typeface="Montserrat" panose="00000500000000000000" pitchFamily="2" charset="0"/>
              <a:ea typeface="Roboto" panose="02000000000000000000" pitchFamily="2" charset="0"/>
              <a:cs typeface="Roboto" panose="02000000000000000000" pitchFamily="2" charset="0"/>
            </a:endParaRPr>
          </a:p>
        </p:txBody>
      </p:sp>
      <p:sp>
        <p:nvSpPr>
          <p:cNvPr id="10" name="Footer Placeholder 1">
            <a:extLst>
              <a:ext uri="{FF2B5EF4-FFF2-40B4-BE49-F238E27FC236}">
                <a16:creationId xmlns:a16="http://schemas.microsoft.com/office/drawing/2014/main" id="{535F9699-0C0E-A680-8769-F2C630E0159B}"/>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105555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8A762500-16E3-F97C-56AB-C77731442342}"/>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
        <p:nvSpPr>
          <p:cNvPr id="7" name="TextBox 6">
            <a:extLst>
              <a:ext uri="{FF2B5EF4-FFF2-40B4-BE49-F238E27FC236}">
                <a16:creationId xmlns:a16="http://schemas.microsoft.com/office/drawing/2014/main" id="{A9192F4A-D030-A755-F836-12E12ED02CC0}"/>
              </a:ext>
            </a:extLst>
          </p:cNvPr>
          <p:cNvSpPr txBox="1"/>
          <p:nvPr/>
        </p:nvSpPr>
        <p:spPr>
          <a:xfrm>
            <a:off x="213861" y="3798354"/>
            <a:ext cx="8244339" cy="646331"/>
          </a:xfrm>
          <a:prstGeom prst="rect">
            <a:avLst/>
          </a:prstGeom>
          <a:noFill/>
        </p:spPr>
        <p:txBody>
          <a:bodyPr wrap="square" rtlCol="0">
            <a:spAutoFit/>
          </a:bodyPr>
          <a:lstStyle/>
          <a:p>
            <a:r>
              <a:rPr lang="en-US" sz="3600" b="1" dirty="0">
                <a:solidFill>
                  <a:schemeClr val="bg1"/>
                </a:solidFill>
                <a:latin typeface="Montserrat" pitchFamily="2" charset="77"/>
              </a:rPr>
              <a:t>Appendix B: DRA Overview</a:t>
            </a:r>
          </a:p>
        </p:txBody>
      </p:sp>
    </p:spTree>
    <p:extLst>
      <p:ext uri="{BB962C8B-B14F-4D97-AF65-F5344CB8AC3E}">
        <p14:creationId xmlns:p14="http://schemas.microsoft.com/office/powerpoint/2010/main" val="69436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1</a:t>
            </a:fld>
            <a:endParaRPr lang="en-US"/>
          </a:p>
        </p:txBody>
      </p:sp>
      <p:sp>
        <p:nvSpPr>
          <p:cNvPr id="48" name="Title 5">
            <a:extLst>
              <a:ext uri="{FF2B5EF4-FFF2-40B4-BE49-F238E27FC236}">
                <a16:creationId xmlns:a16="http://schemas.microsoft.com/office/drawing/2014/main" id="{EC412562-08BE-F27A-8CCB-514170426435}"/>
              </a:ext>
            </a:extLst>
          </p:cNvPr>
          <p:cNvSpPr txBox="1">
            <a:spLocks/>
          </p:cNvSpPr>
          <p:nvPr/>
        </p:nvSpPr>
        <p:spPr>
          <a:xfrm>
            <a:off x="534654" y="515348"/>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a:t>Table of Contents</a:t>
            </a:r>
          </a:p>
        </p:txBody>
      </p:sp>
      <p:sp>
        <p:nvSpPr>
          <p:cNvPr id="5" name="Footer Placeholder 1">
            <a:extLst>
              <a:ext uri="{FF2B5EF4-FFF2-40B4-BE49-F238E27FC236}">
                <a16:creationId xmlns:a16="http://schemas.microsoft.com/office/drawing/2014/main" id="{AC039D49-B617-ED57-2845-96624C025D93}"/>
              </a:ext>
            </a:extLst>
          </p:cNvPr>
          <p:cNvSpPr>
            <a:spLocks noGrp="1"/>
          </p:cNvSpPr>
          <p:nvPr>
            <p:ph type="ftr" sz="quarter" idx="3"/>
          </p:nvPr>
        </p:nvSpPr>
        <p:spPr>
          <a:xfrm>
            <a:off x="10401300" y="4605"/>
            <a:ext cx="1781983" cy="365125"/>
          </a:xfrm>
        </p:spPr>
        <p:txBody>
          <a:bodyPr/>
          <a:lstStyle/>
          <a:p>
            <a:r>
              <a:rPr lang="en-US" dirty="0"/>
              <a:t>Subject to Change</a:t>
            </a:r>
          </a:p>
        </p:txBody>
      </p:sp>
      <p:graphicFrame>
        <p:nvGraphicFramePr>
          <p:cNvPr id="2" name="Table 7">
            <a:extLst>
              <a:ext uri="{FF2B5EF4-FFF2-40B4-BE49-F238E27FC236}">
                <a16:creationId xmlns:a16="http://schemas.microsoft.com/office/drawing/2014/main" id="{0F6B19FD-6036-6B95-6B44-A59C3F3D0240}"/>
              </a:ext>
            </a:extLst>
          </p:cNvPr>
          <p:cNvGraphicFramePr>
            <a:graphicFrameLocks noGrp="1"/>
          </p:cNvGraphicFramePr>
          <p:nvPr>
            <p:extLst>
              <p:ext uri="{D42A27DB-BD31-4B8C-83A1-F6EECF244321}">
                <p14:modId xmlns:p14="http://schemas.microsoft.com/office/powerpoint/2010/main" val="4281295717"/>
              </p:ext>
            </p:extLst>
          </p:nvPr>
        </p:nvGraphicFramePr>
        <p:xfrm>
          <a:off x="1376363" y="1944898"/>
          <a:ext cx="9439274" cy="2855640"/>
        </p:xfrm>
        <a:graphic>
          <a:graphicData uri="http://schemas.openxmlformats.org/drawingml/2006/table">
            <a:tbl>
              <a:tblPr firstRow="1" bandRow="1">
                <a:tableStyleId>{2D5ABB26-0587-4C30-8999-92F81FD0307C}</a:tableStyleId>
              </a:tblPr>
              <a:tblGrid>
                <a:gridCol w="8307634">
                  <a:extLst>
                    <a:ext uri="{9D8B030D-6E8A-4147-A177-3AD203B41FA5}">
                      <a16:colId xmlns:a16="http://schemas.microsoft.com/office/drawing/2014/main" val="2842381885"/>
                    </a:ext>
                  </a:extLst>
                </a:gridCol>
                <a:gridCol w="1131640">
                  <a:extLst>
                    <a:ext uri="{9D8B030D-6E8A-4147-A177-3AD203B41FA5}">
                      <a16:colId xmlns:a16="http://schemas.microsoft.com/office/drawing/2014/main" val="1512570664"/>
                    </a:ext>
                  </a:extLst>
                </a:gridCol>
              </a:tblGrid>
              <a:tr h="356955">
                <a:tc>
                  <a:txBody>
                    <a:bodyPr/>
                    <a:lstStyle/>
                    <a:p>
                      <a:pPr marL="0" indent="0" algn="l">
                        <a:buFont typeface="+mj-lt"/>
                        <a:buNone/>
                      </a:pPr>
                      <a:r>
                        <a:rPr lang="en-US" sz="1400" b="1" strike="noStrike" baseline="0" dirty="0">
                          <a:solidFill>
                            <a:schemeClr val="tx1"/>
                          </a:solidFill>
                          <a:latin typeface="Montserrat" panose="00000500000000000000" pitchFamily="2" charset="0"/>
                          <a:ea typeface="Roboto" panose="02000000000000000000" pitchFamily="2" charset="0"/>
                        </a:rPr>
                        <a:t>Background</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strike="noStrike" baseline="0" dirty="0">
                          <a:solidFill>
                            <a:schemeClr val="tx1"/>
                          </a:solidFill>
                          <a:latin typeface="Montserrat" panose="00000500000000000000" pitchFamily="2" charset="0"/>
                          <a:ea typeface="Roboto" panose="02000000000000000000" pitchFamily="2" charset="0"/>
                        </a:rPr>
                        <a:t>2</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7927119"/>
                  </a:ext>
                </a:extLst>
              </a:tr>
              <a:tr h="356955">
                <a:tc>
                  <a:txBody>
                    <a:bodyPr/>
                    <a:lstStyle/>
                    <a:p>
                      <a:pPr marL="0" indent="0" algn="l">
                        <a:buFont typeface="+mj-lt"/>
                        <a:buNone/>
                      </a:pPr>
                      <a:r>
                        <a:rPr lang="en-US" sz="1400" b="1" strike="noStrike" dirty="0">
                          <a:solidFill>
                            <a:schemeClr val="tx1"/>
                          </a:solidFill>
                          <a:latin typeface="Montserrat" panose="00000500000000000000" pitchFamily="2" charset="0"/>
                          <a:ea typeface="Roboto" panose="02000000000000000000" pitchFamily="2" charset="0"/>
                        </a:rPr>
                        <a:t>GDB Qualifying Modification - 2021-2024 Debt Settlement Progress</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6</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885621770"/>
                  </a:ext>
                </a:extLst>
              </a:tr>
              <a:tr h="356955">
                <a:tc>
                  <a:txBody>
                    <a:bodyPr/>
                    <a:lstStyle/>
                    <a:p>
                      <a:pPr marL="0" indent="0" algn="l">
                        <a:buFont typeface="+mj-lt"/>
                        <a:buNone/>
                      </a:pPr>
                      <a:r>
                        <a:rPr lang="en-US" sz="1400" b="1" strike="noStrike" dirty="0">
                          <a:solidFill>
                            <a:schemeClr val="tx1"/>
                          </a:solidFill>
                          <a:latin typeface="Montserrat" panose="00000500000000000000" pitchFamily="2" charset="0"/>
                          <a:ea typeface="Roboto" panose="02000000000000000000" pitchFamily="2" charset="0"/>
                        </a:rPr>
                        <a:t>GDB Qualifying Modification – Public Entity Loans Pending Resolution</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8</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493061"/>
                  </a:ext>
                </a:extLst>
              </a:tr>
              <a:tr h="356955">
                <a:tc>
                  <a:txBody>
                    <a:bodyPr/>
                    <a:lstStyle/>
                    <a:p>
                      <a:pPr marL="0" indent="0" algn="l">
                        <a:buFont typeface="+mj-lt"/>
                        <a:buNone/>
                      </a:pPr>
                      <a:r>
                        <a:rPr lang="en-US" sz="1400" b="1" dirty="0">
                          <a:solidFill>
                            <a:schemeClr val="tx1">
                              <a:lumMod val="90000"/>
                              <a:lumOff val="10000"/>
                            </a:schemeClr>
                          </a:solidFill>
                          <a:latin typeface="Montserrat" panose="00000500000000000000" pitchFamily="2" charset="0"/>
                          <a:ea typeface="Roboto" panose="02000000000000000000" pitchFamily="2" charset="0"/>
                        </a:rPr>
                        <a:t>DRA Bonds – Historical Principal Amortization</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13</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87506469"/>
                  </a:ext>
                </a:extLst>
              </a:tr>
              <a:tr h="356955">
                <a:tc>
                  <a:txBody>
                    <a:bodyPr/>
                    <a:lstStyle/>
                    <a:p>
                      <a:pPr marL="0" indent="0" algn="l">
                        <a:buFont typeface="+mj-lt"/>
                        <a:buNone/>
                      </a:pPr>
                      <a:r>
                        <a:rPr lang="en-US" sz="1400" b="1" dirty="0">
                          <a:solidFill>
                            <a:schemeClr val="tx1">
                              <a:lumMod val="90000"/>
                              <a:lumOff val="10000"/>
                            </a:schemeClr>
                          </a:solidFill>
                          <a:latin typeface="Montserrat" panose="00000500000000000000" pitchFamily="2" charset="0"/>
                          <a:ea typeface="Roboto" panose="02000000000000000000" pitchFamily="2" charset="0"/>
                        </a:rPr>
                        <a:t>Appendix A – Pre &amp; Post GDB Qualifying Modification Assets and Liabilities</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15</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06583"/>
                  </a:ext>
                </a:extLst>
              </a:tr>
              <a:tr h="356955">
                <a:tc>
                  <a:txBody>
                    <a:bodyPr/>
                    <a:lstStyle/>
                    <a:p>
                      <a:pPr marL="0" indent="0" algn="l">
                        <a:buFont typeface="+mj-lt"/>
                        <a:buNone/>
                      </a:pPr>
                      <a:r>
                        <a:rPr lang="en-US" sz="1400" b="1" dirty="0">
                          <a:solidFill>
                            <a:schemeClr val="tx1">
                              <a:lumMod val="90000"/>
                              <a:lumOff val="10000"/>
                            </a:schemeClr>
                          </a:solidFill>
                          <a:latin typeface="Montserrat" panose="00000500000000000000" pitchFamily="2" charset="0"/>
                          <a:ea typeface="Roboto" panose="02000000000000000000" pitchFamily="2" charset="0"/>
                        </a:rPr>
                        <a:t>Appendix B – DRA Overview</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18</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121503495"/>
                  </a:ext>
                </a:extLst>
              </a:tr>
              <a:tr h="356955">
                <a:tc>
                  <a:txBody>
                    <a:bodyPr/>
                    <a:lstStyle/>
                    <a:p>
                      <a:pPr marL="0" indent="0" algn="l">
                        <a:buFont typeface="+mj-lt"/>
                        <a:buNone/>
                      </a:pPr>
                      <a:r>
                        <a:rPr lang="en-US" sz="1400" b="1" dirty="0">
                          <a:solidFill>
                            <a:schemeClr val="tx1">
                              <a:lumMod val="90000"/>
                              <a:lumOff val="10000"/>
                            </a:schemeClr>
                          </a:solidFill>
                          <a:latin typeface="Montserrat" panose="00000500000000000000" pitchFamily="2" charset="0"/>
                          <a:ea typeface="Roboto" panose="02000000000000000000" pitchFamily="2" charset="0"/>
                        </a:rPr>
                        <a:t>Appendix C – Public Entity Trust Overview</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21</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1462741"/>
                  </a:ext>
                </a:extLst>
              </a:tr>
              <a:tr h="356955">
                <a:tc>
                  <a:txBody>
                    <a:bodyPr/>
                    <a:lstStyle/>
                    <a:p>
                      <a:pPr marL="0" indent="0" algn="l">
                        <a:buFont typeface="+mj-lt"/>
                        <a:buNone/>
                      </a:pPr>
                      <a:r>
                        <a:rPr lang="en-US" sz="1400" b="1" dirty="0">
                          <a:solidFill>
                            <a:schemeClr val="tx1">
                              <a:lumMod val="90000"/>
                              <a:lumOff val="10000"/>
                            </a:schemeClr>
                          </a:solidFill>
                          <a:latin typeface="Montserrat" panose="00000500000000000000" pitchFamily="2" charset="0"/>
                          <a:ea typeface="Roboto" panose="02000000000000000000" pitchFamily="2" charset="0"/>
                        </a:rPr>
                        <a:t>Appendix D – GDB Post-Qualifying Modification Obligations</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ontserrat" panose="00000500000000000000" pitchFamily="2" charset="0"/>
                          <a:ea typeface="Roboto" panose="02000000000000000000" pitchFamily="2" charset="0"/>
                        </a:rPr>
                        <a:t>23</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397725474"/>
                  </a:ext>
                </a:extLst>
              </a:tr>
            </a:tbl>
          </a:graphicData>
        </a:graphic>
      </p:graphicFrame>
    </p:spTree>
    <p:extLst>
      <p:ext uri="{BB962C8B-B14F-4D97-AF65-F5344CB8AC3E}">
        <p14:creationId xmlns:p14="http://schemas.microsoft.com/office/powerpoint/2010/main" val="416609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a:t>DRA Overview</a:t>
            </a:r>
            <a:endParaRPr lang="en-US" sz="2400" dirty="0"/>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19</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920A41-1495-14C9-AED3-4E8BB8FF0E92}"/>
              </a:ext>
            </a:extLst>
          </p:cNvPr>
          <p:cNvSpPr txBox="1"/>
          <p:nvPr/>
        </p:nvSpPr>
        <p:spPr>
          <a:xfrm>
            <a:off x="923881" y="2013014"/>
            <a:ext cx="10344239" cy="2862322"/>
          </a:xfrm>
          <a:prstGeom prst="rect">
            <a:avLst/>
          </a:prstGeom>
          <a:solidFill>
            <a:schemeClr val="bg1">
              <a:lumMod val="95000"/>
            </a:schemeClr>
          </a:solidFill>
          <a:ln>
            <a:solidFill>
              <a:schemeClr val="tx1"/>
            </a:solidFill>
          </a:ln>
        </p:spPr>
        <p:txBody>
          <a:bodyPr wrap="square" rtlCol="0">
            <a:spAutoFit/>
          </a:bodyPr>
          <a:lstStyle/>
          <a:p>
            <a:pPr marL="285750" indent="-285750">
              <a:spcAft>
                <a:spcPts val="18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The GDB Restructuring Act (Act 109-2017, as amended) was enacted to establish the legal framework for the GDB Qualifying Modification to ensure compliance with GDB’s Fiscal Plan and protect the public interest, ensuring also that essential services from the Government, municipalities and other instrumentalities continue.</a:t>
            </a:r>
          </a:p>
          <a:p>
            <a:pPr marL="285750" indent="-285750">
              <a:spcAft>
                <a:spcPts val="18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In enacting the GDB Restructuring Act, the Legislature explicitly determined that the DRA has a </a:t>
            </a: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public purpose and is in the best interests of the people of Puerto Rico. </a:t>
            </a:r>
          </a:p>
          <a:p>
            <a:pPr marL="285750" indent="-285750">
              <a:spcAft>
                <a:spcPts val="1800"/>
              </a:spcAft>
              <a:buFont typeface="Arial" panose="020B0604020202020204" pitchFamily="34" charset="0"/>
              <a:buChar char="•"/>
            </a:pPr>
            <a:r>
              <a:rPr lang="en-US" sz="1200" dirty="0" err="1">
                <a:solidFill>
                  <a:schemeClr val="tx1"/>
                </a:solidFill>
                <a:latin typeface="Montserrat" panose="00000500000000000000" pitchFamily="2" charset="0"/>
                <a:ea typeface="Roboto" panose="02000000000000000000" pitchFamily="2" charset="0"/>
                <a:cs typeface="Roboto" panose="02000000000000000000" pitchFamily="2" charset="0"/>
              </a:rPr>
              <a:t>AmeriNat</a:t>
            </a: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 (the “Servicer”) was contracted by the DRA to service the assets transferred from GDB to the DRA (the “DRA Assets”).</a:t>
            </a:r>
          </a:p>
          <a:p>
            <a:pPr marL="285750" indent="-285750">
              <a:spcAft>
                <a:spcPts val="18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Wilmington Trust (the “Indenture Trustee”), on behalf of the DRA Bondholders, contracted Cantor-Katz Collateral Monitor, LLC (the “Collateral Monitor”) to monitor the activities of the Servicer and the condition and performance of the DRA Assets.  </a:t>
            </a:r>
          </a:p>
          <a:p>
            <a:pPr marL="285750" indent="-285750">
              <a:spcAft>
                <a:spcPts val="1800"/>
              </a:spcAft>
              <a:buFont typeface="Arial" panose="020B0604020202020204" pitchFamily="34" charset="0"/>
              <a:buChar char="•"/>
            </a:pPr>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The Servicer, as agent for the DRA, and the Collateral Monitor, as agent for the creditors, serve the interests of different entities and serve different functions.</a:t>
            </a:r>
          </a:p>
        </p:txBody>
      </p:sp>
      <p:sp>
        <p:nvSpPr>
          <p:cNvPr id="2" name="Footer Placeholder 1">
            <a:extLst>
              <a:ext uri="{FF2B5EF4-FFF2-40B4-BE49-F238E27FC236}">
                <a16:creationId xmlns:a16="http://schemas.microsoft.com/office/drawing/2014/main" id="{81ACB944-432F-57F3-A985-2118CEE1672C}"/>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245538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DRA Overview – Asset Restrictions</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20</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920A41-1495-14C9-AED3-4E8BB8FF0E92}"/>
              </a:ext>
            </a:extLst>
          </p:cNvPr>
          <p:cNvSpPr txBox="1"/>
          <p:nvPr/>
        </p:nvSpPr>
        <p:spPr>
          <a:xfrm>
            <a:off x="976431" y="1901250"/>
            <a:ext cx="10344239" cy="4308872"/>
          </a:xfrm>
          <a:prstGeom prst="rect">
            <a:avLst/>
          </a:prstGeom>
          <a:solidFill>
            <a:schemeClr val="bg1">
              <a:lumMod val="95000"/>
            </a:schemeClr>
          </a:solidFill>
          <a:ln>
            <a:solidFill>
              <a:schemeClr val="tx1"/>
            </a:solidFill>
          </a:ln>
        </p:spPr>
        <p:txBody>
          <a:bodyPr wrap="square" rtlCol="0">
            <a:spAutoFit/>
          </a:bodyPr>
          <a:lstStyle/>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To protect the interests of Puerto Rico, a central component of the GDB Qualifying Modification was that the DRA Assets would continue to be held by a Government entity (i.e., the DRA or GDB) and enforcement rights would be limited.  </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To that end, the GDB Restructuring Act and the Master Transfer Agreement governing the transfer of loans from GDB to the DRA include the following restrictions (the “Asset Restrictions”):</a:t>
            </a:r>
          </a:p>
          <a:p>
            <a:pPr marL="742950" lvl="1"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With respect to any non-municipal loan, rights, remedies and powers in respect of such non-municipal loan may be exercised solely to the extent necessary</a:t>
            </a:r>
          </a:p>
          <a:p>
            <a:pPr marL="1200150" lvl="2" indent="-285750">
              <a:spcAft>
                <a:spcPts val="1200"/>
              </a:spcAft>
              <a:buFont typeface="+mj-lt"/>
              <a:buAutoNum type="romanLcPeriod"/>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to assure that borrower’s funds that are available for debt service (consistent with the applicable Fiscal Plan, if any, and applicable PROMESA Budget, if any) are applied to such non-municipal loan in accordance with the applicable loan documents; </a:t>
            </a:r>
          </a:p>
          <a:p>
            <a:pPr marL="1200150" lvl="2" indent="-285750">
              <a:spcAft>
                <a:spcPts val="1200"/>
              </a:spcAft>
              <a:buFont typeface="+mj-lt"/>
              <a:buAutoNum type="romanLcPeriod"/>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to preserve, protect or defend any security or other rights benefiting such non-municipal loan; </a:t>
            </a:r>
          </a:p>
          <a:p>
            <a:pPr marL="1200150" lvl="2" indent="-285750">
              <a:spcAft>
                <a:spcPts val="1200"/>
              </a:spcAft>
              <a:buFont typeface="+mj-lt"/>
              <a:buAutoNum type="romanLcPeriod"/>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in the case of a non-municipal loan where the applicable borrower is under Title III or Title VI proceedings and such borrower has other creditors with the same legal priority as the DRA, to ensure that the DRA receives treatment that is the same as that provided to such other creditors.  </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Asset Restrictions are a fundamental component of the GDB Qualifying Modification intended to facilitate the global restructuring of the Commonwealth, ensuring that no third-party servicer, like </a:t>
            </a:r>
            <a:r>
              <a:rPr lang="en-US" sz="1200" dirty="0" err="1">
                <a:solidFill>
                  <a:schemeClr val="tx1"/>
                </a:solidFill>
                <a:latin typeface="Montserrat" panose="00000500000000000000" pitchFamily="2" charset="0"/>
                <a:ea typeface="Roboto" panose="02000000000000000000" pitchFamily="2" charset="0"/>
                <a:cs typeface="Roboto" panose="02000000000000000000" pitchFamily="2" charset="0"/>
              </a:rPr>
              <a:t>AmeriNat</a:t>
            </a: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 aggressively enforces remedies with respect to DRA Assets and forces a public corporation into Title III or frustrates a pending Title III case.</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Pursuant to the Servicing Agreement, the Servicer shall comply with the Asset Restrictions in all respects.</a:t>
            </a: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166027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8A762500-16E3-F97C-56AB-C77731442342}"/>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
        <p:nvSpPr>
          <p:cNvPr id="7" name="TextBox 6">
            <a:extLst>
              <a:ext uri="{FF2B5EF4-FFF2-40B4-BE49-F238E27FC236}">
                <a16:creationId xmlns:a16="http://schemas.microsoft.com/office/drawing/2014/main" id="{A9192F4A-D030-A755-F836-12E12ED02CC0}"/>
              </a:ext>
            </a:extLst>
          </p:cNvPr>
          <p:cNvSpPr txBox="1"/>
          <p:nvPr/>
        </p:nvSpPr>
        <p:spPr>
          <a:xfrm>
            <a:off x="213861" y="3798354"/>
            <a:ext cx="8244339" cy="1200329"/>
          </a:xfrm>
          <a:prstGeom prst="rect">
            <a:avLst/>
          </a:prstGeom>
          <a:noFill/>
        </p:spPr>
        <p:txBody>
          <a:bodyPr wrap="square" rtlCol="0">
            <a:spAutoFit/>
          </a:bodyPr>
          <a:lstStyle/>
          <a:p>
            <a:r>
              <a:rPr lang="en-US" sz="3600" b="1" dirty="0">
                <a:solidFill>
                  <a:schemeClr val="bg1"/>
                </a:solidFill>
                <a:latin typeface="Montserrat" pitchFamily="2" charset="77"/>
              </a:rPr>
              <a:t>Appendix C: Public Entity Trust Overview</a:t>
            </a:r>
          </a:p>
        </p:txBody>
      </p:sp>
    </p:spTree>
    <p:extLst>
      <p:ext uri="{BB962C8B-B14F-4D97-AF65-F5344CB8AC3E}">
        <p14:creationId xmlns:p14="http://schemas.microsoft.com/office/powerpoint/2010/main" val="399465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Public Entity Trust (PET) Overview</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22</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920A41-1495-14C9-AED3-4E8BB8FF0E92}"/>
              </a:ext>
            </a:extLst>
          </p:cNvPr>
          <p:cNvSpPr txBox="1"/>
          <p:nvPr/>
        </p:nvSpPr>
        <p:spPr>
          <a:xfrm>
            <a:off x="976431" y="1901250"/>
            <a:ext cx="10344239" cy="3600986"/>
          </a:xfrm>
          <a:prstGeom prst="rect">
            <a:avLst/>
          </a:prstGeom>
          <a:solidFill>
            <a:schemeClr val="bg1">
              <a:lumMod val="95000"/>
            </a:schemeClr>
          </a:solidFill>
          <a:ln>
            <a:solidFill>
              <a:schemeClr val="tx1"/>
            </a:solidFill>
          </a:ln>
        </p:spPr>
        <p:txBody>
          <a:bodyPr wrap="square" rtlCol="0">
            <a:spAutoFit/>
          </a:bodyPr>
          <a:lstStyle/>
          <a:p>
            <a:pPr marL="252146" indent="-252146" algn="just" defTabSz="806867">
              <a:buFont typeface="Arial" panose="020B0604020202020204" pitchFamily="34" charset="0"/>
              <a:buChar char="•"/>
              <a:defRPr/>
            </a:pPr>
            <a:r>
              <a:rPr lang="en-US" sz="1200" dirty="0">
                <a:latin typeface="+mj-lt"/>
              </a:rPr>
              <a:t>The PET was established to address GDB’s deposit liabilities to non-municipal government entities as a result of the GDB Qualifying Modification. The non-municipal government deposits (“PET Claimants”) did not receive DRA bonds as part of the GDB Qualifying Modification.</a:t>
            </a:r>
          </a:p>
          <a:p>
            <a:pPr marL="252146" indent="-252146" algn="just" defTabSz="806867">
              <a:buFont typeface="Arial" panose="020B0604020202020204" pitchFamily="34" charset="0"/>
              <a:buChar char="•"/>
              <a:defRPr/>
            </a:pPr>
            <a:endParaRPr lang="en-US" sz="1200" dirty="0">
              <a:latin typeface="+mj-lt"/>
            </a:endParaRPr>
          </a:p>
          <a:p>
            <a:pPr marL="252146" indent="-252146" algn="just" defTabSz="806867">
              <a:buFont typeface="Arial" panose="020B0604020202020204" pitchFamily="34" charset="0"/>
              <a:buChar char="•"/>
              <a:defRPr/>
            </a:pPr>
            <a:r>
              <a:rPr lang="en-US" sz="1200" dirty="0">
                <a:latin typeface="+mj-lt"/>
              </a:rPr>
              <a:t>PET is a public trust and governmental instrumentality of Puerto Rico, independent and separate from any other Commonwealth government entity (including, without limitation, GDB and the DRA) established pursuant to Public Deed of Trust #56.  </a:t>
            </a:r>
          </a:p>
          <a:p>
            <a:pPr algn="just" defTabSz="806867">
              <a:defRPr/>
            </a:pPr>
            <a:endParaRPr lang="en-US" sz="1200" dirty="0">
              <a:latin typeface="+mj-lt"/>
            </a:endParaRPr>
          </a:p>
          <a:p>
            <a:pPr marL="252146" indent="-252146" algn="just" defTabSz="806867">
              <a:buFont typeface="Arial" panose="020B0604020202020204" pitchFamily="34" charset="0"/>
              <a:buChar char="•"/>
              <a:defRPr/>
            </a:pPr>
            <a:r>
              <a:rPr lang="en-US" sz="1200" dirty="0">
                <a:latin typeface="+mj-lt"/>
              </a:rPr>
              <a:t>Certain specified assets of GDB that were not transferred to the DRA were transferred to the PET (the “PET Assets”) and constitute the only source of potential distributions to the PET Claimants. </a:t>
            </a:r>
          </a:p>
          <a:p>
            <a:pPr marL="252146" indent="-252146" algn="just" defTabSz="806867">
              <a:buFont typeface="Arial" panose="020B0604020202020204" pitchFamily="34" charset="0"/>
              <a:buChar char="•"/>
              <a:defRPr/>
            </a:pPr>
            <a:endParaRPr lang="en-US" sz="1200" dirty="0">
              <a:latin typeface="+mj-lt"/>
            </a:endParaRPr>
          </a:p>
          <a:p>
            <a:pPr marL="252146" indent="-252146" algn="just" defTabSz="806867">
              <a:buFont typeface="Arial" panose="020B0604020202020204" pitchFamily="34" charset="0"/>
              <a:buChar char="•"/>
              <a:defRPr/>
            </a:pPr>
            <a:r>
              <a:rPr lang="en-US" sz="1200" dirty="0">
                <a:latin typeface="+mj-lt"/>
              </a:rPr>
              <a:t>PET Assets consist of loans to public agencies and departments of the Commonwealth that are primarily payable from legislative appropriations, with a principal balance that was capped at $578 million.</a:t>
            </a:r>
          </a:p>
          <a:p>
            <a:pPr marL="252146" indent="-252146" algn="just" defTabSz="806867">
              <a:buFont typeface="Arial" panose="020B0604020202020204" pitchFamily="34" charset="0"/>
              <a:buChar char="•"/>
              <a:defRPr/>
            </a:pPr>
            <a:endParaRPr lang="en-US" sz="1200" dirty="0">
              <a:latin typeface="+mj-lt"/>
            </a:endParaRPr>
          </a:p>
          <a:p>
            <a:pPr marL="252146" indent="-252146" algn="just" defTabSz="806867">
              <a:buFont typeface="Arial" panose="020B0604020202020204" pitchFamily="34" charset="0"/>
              <a:buChar char="•"/>
              <a:defRPr/>
            </a:pPr>
            <a:r>
              <a:rPr lang="en-US" sz="1200" dirty="0">
                <a:latin typeface="+mj-lt"/>
              </a:rPr>
              <a:t>Under the Commonwealth’s Plan of Adjustment, loans payable from legislative appropriations did not receive any distribution or consideration.</a:t>
            </a:r>
          </a:p>
          <a:p>
            <a:pPr marL="252146" indent="-252146" algn="just" defTabSz="806867">
              <a:buFont typeface="Arial" panose="020B0604020202020204" pitchFamily="34" charset="0"/>
              <a:buChar char="•"/>
              <a:defRPr/>
            </a:pPr>
            <a:endParaRPr lang="en-US" sz="1200" dirty="0">
              <a:latin typeface="+mj-lt"/>
            </a:endParaRPr>
          </a:p>
          <a:p>
            <a:pPr marL="252146" indent="-252146" algn="just" defTabSz="806867">
              <a:buFont typeface="Arial" panose="020B0604020202020204" pitchFamily="34" charset="0"/>
              <a:buChar char="•"/>
              <a:defRPr/>
            </a:pPr>
            <a:r>
              <a:rPr lang="en-US" sz="1200" dirty="0">
                <a:latin typeface="+mj-lt"/>
              </a:rPr>
              <a:t>PET has a residual equity interest in the DRA, pursuant to which it will receive a distribution of the remaining assets of the DRA, if any, after the DRA bonds, certain costs in connection with the restructuring of GDB and other indebtedness of the DRA are paid in cash in full or otherwise discharged pursuant to the terms of the GDB Qualifying Modification. </a:t>
            </a: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18303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8A762500-16E3-F97C-56AB-C77731442342}"/>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
        <p:nvSpPr>
          <p:cNvPr id="7" name="TextBox 6">
            <a:extLst>
              <a:ext uri="{FF2B5EF4-FFF2-40B4-BE49-F238E27FC236}">
                <a16:creationId xmlns:a16="http://schemas.microsoft.com/office/drawing/2014/main" id="{A9192F4A-D030-A755-F836-12E12ED02CC0}"/>
              </a:ext>
            </a:extLst>
          </p:cNvPr>
          <p:cNvSpPr txBox="1"/>
          <p:nvPr/>
        </p:nvSpPr>
        <p:spPr>
          <a:xfrm>
            <a:off x="213861" y="3798354"/>
            <a:ext cx="8244339" cy="1200329"/>
          </a:xfrm>
          <a:prstGeom prst="rect">
            <a:avLst/>
          </a:prstGeom>
          <a:noFill/>
        </p:spPr>
        <p:txBody>
          <a:bodyPr wrap="square" rtlCol="0">
            <a:spAutoFit/>
          </a:bodyPr>
          <a:lstStyle/>
          <a:p>
            <a:r>
              <a:rPr lang="en-US" sz="3600" b="1" dirty="0">
                <a:solidFill>
                  <a:schemeClr val="bg1"/>
                </a:solidFill>
                <a:latin typeface="Montserrat" pitchFamily="2" charset="77"/>
              </a:rPr>
              <a:t>Appendix D: GDB Post-Qualifying Modification Obligations</a:t>
            </a:r>
          </a:p>
        </p:txBody>
      </p:sp>
    </p:spTree>
    <p:extLst>
      <p:ext uri="{BB962C8B-B14F-4D97-AF65-F5344CB8AC3E}">
        <p14:creationId xmlns:p14="http://schemas.microsoft.com/office/powerpoint/2010/main" val="162559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a:t>Master Transfer Agreement</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24</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3743503039"/>
              </p:ext>
            </p:extLst>
          </p:nvPr>
        </p:nvGraphicFramePr>
        <p:xfrm>
          <a:off x="739228" y="1293862"/>
          <a:ext cx="10883811" cy="4772947"/>
        </p:xfrm>
        <a:graphic>
          <a:graphicData uri="http://schemas.openxmlformats.org/drawingml/2006/table">
            <a:tbl>
              <a:tblPr firstRow="1" bandRow="1">
                <a:tableStyleId>{5C22544A-7EE6-4342-B048-85BDC9FD1C3A}</a:tableStyleId>
              </a:tblPr>
              <a:tblGrid>
                <a:gridCol w="1877848">
                  <a:extLst>
                    <a:ext uri="{9D8B030D-6E8A-4147-A177-3AD203B41FA5}">
                      <a16:colId xmlns:a16="http://schemas.microsoft.com/office/drawing/2014/main" val="3729016833"/>
                    </a:ext>
                  </a:extLst>
                </a:gridCol>
                <a:gridCol w="1912883">
                  <a:extLst>
                    <a:ext uri="{9D8B030D-6E8A-4147-A177-3AD203B41FA5}">
                      <a16:colId xmlns:a16="http://schemas.microsoft.com/office/drawing/2014/main" val="4183644187"/>
                    </a:ext>
                  </a:extLst>
                </a:gridCol>
                <a:gridCol w="7093080">
                  <a:extLst>
                    <a:ext uri="{9D8B030D-6E8A-4147-A177-3AD203B41FA5}">
                      <a16:colId xmlns:a16="http://schemas.microsoft.com/office/drawing/2014/main" val="1151322228"/>
                    </a:ext>
                  </a:extLst>
                </a:gridCol>
              </a:tblGrid>
              <a:tr h="341153">
                <a:tc>
                  <a:txBody>
                    <a:bodyPr/>
                    <a:lstStyle/>
                    <a:p>
                      <a:pPr algn="ctr"/>
                      <a:r>
                        <a:rPr lang="en-US" sz="1200" dirty="0"/>
                        <a:t>Obligation</a:t>
                      </a:r>
                      <a:endParaRPr lang="en-US" sz="1200" baseline="30000" dirty="0"/>
                    </a:p>
                  </a:txBody>
                  <a:tcPr anchor="ctr">
                    <a:solidFill>
                      <a:srgbClr val="002060"/>
                    </a:solidFill>
                  </a:tcPr>
                </a:tc>
                <a:tc>
                  <a:txBody>
                    <a:bodyPr/>
                    <a:lstStyle/>
                    <a:p>
                      <a:pPr algn="ctr"/>
                      <a:r>
                        <a:rPr lang="en-US" sz="1200" dirty="0"/>
                        <a:t>Section</a:t>
                      </a:r>
                    </a:p>
                  </a:txBody>
                  <a:tcPr anchor="ctr">
                    <a:solidFill>
                      <a:srgbClr val="002060"/>
                    </a:solidFill>
                  </a:tcPr>
                </a:tc>
                <a:tc>
                  <a:txBody>
                    <a:bodyPr/>
                    <a:lstStyle/>
                    <a:p>
                      <a:pPr algn="ctr"/>
                      <a:r>
                        <a:rPr lang="en-US" sz="1200" dirty="0"/>
                        <a:t>Text of Contractual Provision</a:t>
                      </a:r>
                    </a:p>
                  </a:txBody>
                  <a:tcPr anchor="ctr">
                    <a:solidFill>
                      <a:srgbClr val="002060"/>
                    </a:solidFill>
                  </a:tcPr>
                </a:tc>
                <a:extLst>
                  <a:ext uri="{0D108BD9-81ED-4DB2-BD59-A6C34878D82A}">
                    <a16:rowId xmlns:a16="http://schemas.microsoft.com/office/drawing/2014/main" val="297682331"/>
                  </a:ext>
                </a:extLst>
              </a:tr>
              <a:tr h="820168">
                <a:tc>
                  <a:txBody>
                    <a:bodyPr/>
                    <a:lstStyle/>
                    <a:p>
                      <a:r>
                        <a:rPr lang="en-US" sz="1050" b="1" kern="1200" dirty="0">
                          <a:solidFill>
                            <a:schemeClr val="dk1"/>
                          </a:solidFill>
                          <a:effectLst/>
                          <a:latin typeface="+mn-lt"/>
                          <a:ea typeface="+mn-ea"/>
                          <a:cs typeface="+mn-cs"/>
                        </a:rPr>
                        <a:t>Notice of Receipt, Identification or Discovery of Assets or Collections </a:t>
                      </a:r>
                      <a:endParaRPr lang="en-US" sz="1050" dirty="0"/>
                    </a:p>
                  </a:txBody>
                  <a:tcPr/>
                </a:tc>
                <a:tc>
                  <a:txBody>
                    <a:bodyPr/>
                    <a:lstStyle/>
                    <a:p>
                      <a:r>
                        <a:rPr lang="en-US" sz="1050" b="0" kern="1200" dirty="0">
                          <a:solidFill>
                            <a:schemeClr val="dk1"/>
                          </a:solidFill>
                          <a:effectLst/>
                          <a:latin typeface="+mn-lt"/>
                          <a:ea typeface="+mn-ea"/>
                          <a:cs typeface="+mn-cs"/>
                        </a:rPr>
                        <a:t>Section 3(b): Transferred Property Conveyed Post-Closing Date</a:t>
                      </a:r>
                      <a:endParaRPr lang="en-US" sz="1050" b="0" dirty="0"/>
                    </a:p>
                  </a:txBody>
                  <a:tcPr/>
                </a:tc>
                <a:tc>
                  <a:txBody>
                    <a:bodyPr/>
                    <a:lstStyle/>
                    <a:p>
                      <a:r>
                        <a:rPr lang="en-US" sz="1050" b="0" kern="1200" dirty="0">
                          <a:solidFill>
                            <a:schemeClr val="dk1"/>
                          </a:solidFill>
                          <a:effectLst/>
                          <a:latin typeface="+mn-lt"/>
                          <a:ea typeface="+mn-ea"/>
                          <a:cs typeface="+mn-cs"/>
                        </a:rPr>
                        <a:t>No later than </a:t>
                      </a:r>
                      <a:r>
                        <a:rPr lang="en-US" sz="1050" b="0" u="sng" kern="1200" dirty="0">
                          <a:solidFill>
                            <a:schemeClr val="dk1"/>
                          </a:solidFill>
                          <a:effectLst/>
                          <a:latin typeface="+mn-lt"/>
                          <a:ea typeface="+mn-ea"/>
                          <a:cs typeface="+mn-cs"/>
                        </a:rPr>
                        <a:t>5 Business Days</a:t>
                      </a:r>
                      <a:r>
                        <a:rPr lang="en-US" sz="1050" b="0" kern="1200" dirty="0">
                          <a:solidFill>
                            <a:schemeClr val="dk1"/>
                          </a:solidFill>
                          <a:effectLst/>
                          <a:latin typeface="+mn-lt"/>
                          <a:ea typeface="+mn-ea"/>
                          <a:cs typeface="+mn-cs"/>
                        </a:rPr>
                        <a:t> following the receipt, identification or discovery, as applicable, of any Transferred Property or Collections, to the extent not already transferred to the Issuer, GDB shall notify the Issuer, the Servicer and the Collateral Monitor of such receipt, identification or discovery, as applicable, which notification shall reasonably identify the relevant Transferred Property or Collections.</a:t>
                      </a:r>
                      <a:endParaRPr lang="en-US" sz="1050" b="0" dirty="0"/>
                    </a:p>
                  </a:txBody>
                  <a:tcPr/>
                </a:tc>
                <a:extLst>
                  <a:ext uri="{0D108BD9-81ED-4DB2-BD59-A6C34878D82A}">
                    <a16:rowId xmlns:a16="http://schemas.microsoft.com/office/drawing/2014/main" val="3261062395"/>
                  </a:ext>
                </a:extLst>
              </a:tr>
              <a:tr h="1252345">
                <a:tc rowSpan="3">
                  <a:txBody>
                    <a:bodyPr/>
                    <a:lstStyle/>
                    <a:p>
                      <a:r>
                        <a:rPr lang="en-US" sz="1000" b="1" kern="1200" dirty="0">
                          <a:solidFill>
                            <a:schemeClr val="dk1"/>
                          </a:solidFill>
                          <a:effectLst/>
                          <a:latin typeface="+mn-lt"/>
                          <a:ea typeface="+mn-ea"/>
                          <a:cs typeface="+mn-cs"/>
                        </a:rPr>
                        <a:t>Transfer of Collections or Assets </a:t>
                      </a:r>
                      <a:endParaRPr lang="en-US" sz="500" dirty="0"/>
                    </a:p>
                  </a:txBody>
                  <a:tcPr/>
                </a:tc>
                <a:tc>
                  <a:txBody>
                    <a:bodyPr/>
                    <a:lstStyle/>
                    <a:p>
                      <a:r>
                        <a:rPr lang="en-US" sz="1000" b="0" kern="1200" dirty="0">
                          <a:solidFill>
                            <a:schemeClr val="dk1"/>
                          </a:solidFill>
                          <a:effectLst/>
                          <a:latin typeface="+mn-lt"/>
                          <a:ea typeface="+mn-ea"/>
                          <a:cs typeface="+mn-cs"/>
                        </a:rPr>
                        <a:t>Section 3(a): Transferred Property Conveyed Post-Closing Date</a:t>
                      </a:r>
                      <a:endParaRPr lang="en-US" sz="500" b="0" dirty="0"/>
                    </a:p>
                  </a:txBody>
                  <a:tcPr>
                    <a:solidFill>
                      <a:srgbClr val="E9EBF5"/>
                    </a:solidFill>
                  </a:tcPr>
                </a:tc>
                <a:tc>
                  <a:txBody>
                    <a:bodyPr/>
                    <a:lstStyle/>
                    <a:p>
                      <a:r>
                        <a:rPr lang="en-US" sz="1000" b="0" kern="1200" dirty="0">
                          <a:solidFill>
                            <a:schemeClr val="dk1"/>
                          </a:solidFill>
                          <a:effectLst/>
                          <a:latin typeface="+mn-lt"/>
                          <a:ea typeface="+mn-ea"/>
                          <a:cs typeface="+mn-cs"/>
                        </a:rPr>
                        <a:t>No later than </a:t>
                      </a:r>
                      <a:r>
                        <a:rPr lang="en-US" sz="1000" b="0" u="sng" kern="1200" dirty="0">
                          <a:solidFill>
                            <a:schemeClr val="dk1"/>
                          </a:solidFill>
                          <a:effectLst/>
                          <a:latin typeface="+mn-lt"/>
                          <a:ea typeface="+mn-ea"/>
                          <a:cs typeface="+mn-cs"/>
                        </a:rPr>
                        <a:t>15 days</a:t>
                      </a:r>
                      <a:r>
                        <a:rPr lang="en-US" sz="1000" b="0" kern="1200" dirty="0">
                          <a:solidFill>
                            <a:schemeClr val="dk1"/>
                          </a:solidFill>
                          <a:effectLst/>
                          <a:latin typeface="+mn-lt"/>
                          <a:ea typeface="+mn-ea"/>
                          <a:cs typeface="+mn-cs"/>
                        </a:rPr>
                        <a:t> following (i) the discovery of any Unknown Assets, (ii) the receipt of any GDB Retained Loan Proceeds, Litigation Proceeds (subject to Section 3(e)) or Collections (other than Collections subject to the </a:t>
                      </a:r>
                      <a:r>
                        <a:rPr lang="en-US" sz="1000" b="0" kern="1200" dirty="0" err="1">
                          <a:solidFill>
                            <a:schemeClr val="dk1"/>
                          </a:solidFill>
                          <a:effectLst/>
                          <a:latin typeface="+mn-lt"/>
                          <a:ea typeface="+mn-ea"/>
                          <a:cs typeface="+mn-cs"/>
                        </a:rPr>
                        <a:t>Keepwell</a:t>
                      </a:r>
                      <a:r>
                        <a:rPr lang="en-US" sz="1000" b="0" kern="1200" dirty="0">
                          <a:solidFill>
                            <a:schemeClr val="dk1"/>
                          </a:solidFill>
                          <a:effectLst/>
                          <a:latin typeface="+mn-lt"/>
                          <a:ea typeface="+mn-ea"/>
                          <a:cs typeface="+mn-cs"/>
                        </a:rPr>
                        <a:t> Agreement) or (iii) the identification of any Cash Assets (including the Residual GDB Cash Assets), GDB shall transfer to the Issuer, or take all necessary steps to complete the transfer thereto of, such Transferred Property (in each case, net of any reasonable, documented expenses in excess of GDB’s ordinary operating expenses incurred in connection with obtaining such Unknown Assets, GDB Retained Loan Proceeds, Litigation Proceeds or Cash Assets, as applicable), whether held by GDB or a third party, pending which such assets shall be held in trust for the Issuer.</a:t>
                      </a:r>
                      <a:endParaRPr lang="en-US" sz="500" b="0" dirty="0"/>
                    </a:p>
                  </a:txBody>
                  <a:tcPr/>
                </a:tc>
                <a:extLst>
                  <a:ext uri="{0D108BD9-81ED-4DB2-BD59-A6C34878D82A}">
                    <a16:rowId xmlns:a16="http://schemas.microsoft.com/office/drawing/2014/main" val="1260633286"/>
                  </a:ext>
                </a:extLst>
              </a:tr>
              <a:tr h="961102">
                <a:tc vMerge="1">
                  <a:txBody>
                    <a:bodyPr/>
                    <a:lstStyle/>
                    <a:p>
                      <a:endParaRPr lang="en-US" sz="1000" dirty="0"/>
                    </a:p>
                  </a:txBody>
                  <a:tcPr/>
                </a:tc>
                <a:tc>
                  <a:txBody>
                    <a:bodyPr/>
                    <a:lstStyle/>
                    <a:p>
                      <a:r>
                        <a:rPr lang="en-US" sz="1000" b="0" kern="1200" dirty="0">
                          <a:solidFill>
                            <a:schemeClr val="dk1"/>
                          </a:solidFill>
                          <a:effectLst/>
                          <a:latin typeface="+mn-lt"/>
                          <a:ea typeface="+mn-ea"/>
                          <a:cs typeface="+mn-cs"/>
                        </a:rPr>
                        <a:t>Section 5(a): Transfer Notice; Books and Records</a:t>
                      </a:r>
                      <a:endParaRPr lang="en-US" sz="1000" b="0" dirty="0"/>
                    </a:p>
                  </a:txBody>
                  <a:tcPr>
                    <a:solidFill>
                      <a:srgbClr val="E9EBF5"/>
                    </a:solidFill>
                  </a:tcPr>
                </a:tc>
                <a:tc>
                  <a:txBody>
                    <a:bodyPr/>
                    <a:lstStyle/>
                    <a:p>
                      <a:r>
                        <a:rPr lang="en-US" sz="1000" b="0" kern="1200" dirty="0">
                          <a:solidFill>
                            <a:schemeClr val="dk1"/>
                          </a:solidFill>
                          <a:effectLst/>
                          <a:latin typeface="+mn-lt"/>
                          <a:ea typeface="+mn-ea"/>
                          <a:cs typeface="+mn-cs"/>
                        </a:rPr>
                        <a:t>Each transfer of Transferred Property, whether transferred on the Closing Date or thereafter, shall be documented as set forth in this Section 5, and each item of Transferred Property so transferred shall be reasonably identified in a written notice of transfer, delivered by GDB to the Issuer, the Servicer and the Collateral Monitor; </a:t>
                      </a:r>
                      <a:r>
                        <a:rPr lang="en-US" sz="1000" b="0" i="1" kern="1200" dirty="0">
                          <a:solidFill>
                            <a:schemeClr val="dk1"/>
                          </a:solidFill>
                          <a:effectLst/>
                          <a:latin typeface="+mn-lt"/>
                          <a:ea typeface="+mn-ea"/>
                          <a:cs typeface="+mn-cs"/>
                        </a:rPr>
                        <a:t>provided</a:t>
                      </a:r>
                      <a:r>
                        <a:rPr lang="en-US" sz="1000" b="0" kern="1200" dirty="0">
                          <a:solidFill>
                            <a:schemeClr val="dk1"/>
                          </a:solidFill>
                          <a:effectLst/>
                          <a:latin typeface="+mn-lt"/>
                          <a:ea typeface="+mn-ea"/>
                          <a:cs typeface="+mn-cs"/>
                        </a:rPr>
                        <a:t> that such identification may be made in general terms so long as it contains information as may be necessary to make such transfer valid and effective pursuant to the GDB Restructuring Act. </a:t>
                      </a:r>
                      <a:endParaRPr lang="en-US" sz="1000" b="0" dirty="0"/>
                    </a:p>
                  </a:txBody>
                  <a:tcPr>
                    <a:solidFill>
                      <a:srgbClr val="E9EBF5"/>
                    </a:solidFill>
                  </a:tcPr>
                </a:tc>
                <a:extLst>
                  <a:ext uri="{0D108BD9-81ED-4DB2-BD59-A6C34878D82A}">
                    <a16:rowId xmlns:a16="http://schemas.microsoft.com/office/drawing/2014/main" val="392352049"/>
                  </a:ext>
                </a:extLst>
              </a:tr>
              <a:tr h="1237540">
                <a:tc vMerge="1">
                  <a:txBody>
                    <a:bodyPr/>
                    <a:lstStyle/>
                    <a:p>
                      <a:endParaRPr lang="en-US" sz="500" dirty="0"/>
                    </a:p>
                  </a:txBody>
                  <a:tcPr/>
                </a:tc>
                <a:tc>
                  <a:txBody>
                    <a:bodyPr/>
                    <a:lstStyle/>
                    <a:p>
                      <a:r>
                        <a:rPr lang="en-US" sz="1000" b="0" kern="1200" dirty="0">
                          <a:solidFill>
                            <a:schemeClr val="dk1"/>
                          </a:solidFill>
                          <a:effectLst/>
                          <a:latin typeface="+mn-lt"/>
                          <a:ea typeface="+mn-ea"/>
                          <a:cs typeface="+mn-cs"/>
                        </a:rPr>
                        <a:t>Section 5(b): Transfer Notice; Books and Records</a:t>
                      </a:r>
                      <a:endParaRPr lang="en-US" sz="1000" b="0" dirty="0">
                        <a:latin typeface="+mn-lt"/>
                      </a:endParaRPr>
                    </a:p>
                  </a:txBody>
                  <a:tcPr/>
                </a:tc>
                <a:tc>
                  <a:txBody>
                    <a:bodyPr/>
                    <a:lstStyle/>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In connection with any transfer of Transferred Property, GDB shall, at its own expense, on or prior to the date of such transfer, deliver to the Servicer, on behalf of the Issuer, all Asset Documents relating to such Transferred Property that are in the possession or control of GDB (other than (i) any Asset Document in GDB’s possession or control solely as a result of GDB’s former role as fiscal agent and financial advisor to the Commonwealth and its instrumentalities and municipalities (other than GDB) and (ii) any Asset Document constituting privileged information, the transfer to the Issuer of which would result in the loss of such privilege), and the respective accounting records and computer files of GDB and the Issuer shall reflect such transfer and assignment.  </a:t>
                      </a:r>
                    </a:p>
                  </a:txBody>
                  <a:tcPr marL="68580" marR="68580" marT="0" marB="0"/>
                </a:tc>
                <a:extLst>
                  <a:ext uri="{0D108BD9-81ED-4DB2-BD59-A6C34878D82A}">
                    <a16:rowId xmlns:a16="http://schemas.microsoft.com/office/drawing/2014/main" val="248929827"/>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705652" y="6060049"/>
            <a:ext cx="10791267" cy="207749"/>
          </a:xfrm>
          <a:prstGeom prst="rect">
            <a:avLst/>
          </a:prstGeom>
          <a:noFill/>
        </p:spPr>
        <p:txBody>
          <a:bodyPr wrap="square" rtlCol="0">
            <a:spAutoFit/>
          </a:bodyPr>
          <a:lstStyle/>
          <a:p>
            <a:r>
              <a:rPr lang="en-US" sz="750" dirty="0">
                <a:effectLst/>
                <a:ea typeface="Calibri" panose="020F0502020204030204" pitchFamily="34" charset="0"/>
                <a:cs typeface="Arial" panose="020B0604020202020204" pitchFamily="34" charset="0"/>
              </a:rPr>
              <a:t>Note: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p>
        </p:txBody>
      </p:sp>
    </p:spTree>
    <p:extLst>
      <p:ext uri="{BB962C8B-B14F-4D97-AF65-F5344CB8AC3E}">
        <p14:creationId xmlns:p14="http://schemas.microsoft.com/office/powerpoint/2010/main" val="125106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25</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866483989"/>
              </p:ext>
            </p:extLst>
          </p:nvPr>
        </p:nvGraphicFramePr>
        <p:xfrm>
          <a:off x="739228" y="1577640"/>
          <a:ext cx="10883811" cy="3997960"/>
        </p:xfrm>
        <a:graphic>
          <a:graphicData uri="http://schemas.openxmlformats.org/drawingml/2006/table">
            <a:tbl>
              <a:tblPr firstRow="1" bandRow="1">
                <a:tableStyleId>{5C22544A-7EE6-4342-B048-85BDC9FD1C3A}</a:tableStyleId>
              </a:tblPr>
              <a:tblGrid>
                <a:gridCol w="1657131">
                  <a:extLst>
                    <a:ext uri="{9D8B030D-6E8A-4147-A177-3AD203B41FA5}">
                      <a16:colId xmlns:a16="http://schemas.microsoft.com/office/drawing/2014/main" val="3729016833"/>
                    </a:ext>
                  </a:extLst>
                </a:gridCol>
                <a:gridCol w="2322786">
                  <a:extLst>
                    <a:ext uri="{9D8B030D-6E8A-4147-A177-3AD203B41FA5}">
                      <a16:colId xmlns:a16="http://schemas.microsoft.com/office/drawing/2014/main" val="4183644187"/>
                    </a:ext>
                  </a:extLst>
                </a:gridCol>
                <a:gridCol w="6903894">
                  <a:extLst>
                    <a:ext uri="{9D8B030D-6E8A-4147-A177-3AD203B41FA5}">
                      <a16:colId xmlns:a16="http://schemas.microsoft.com/office/drawing/2014/main" val="1151322228"/>
                    </a:ext>
                  </a:extLst>
                </a:gridCol>
              </a:tblGrid>
              <a:tr h="370840">
                <a:tc>
                  <a:txBody>
                    <a:bodyPr/>
                    <a:lstStyle/>
                    <a:p>
                      <a:pPr algn="ctr"/>
                      <a:r>
                        <a:rPr lang="en-US" sz="1000" dirty="0"/>
                        <a:t>Obligation</a:t>
                      </a:r>
                      <a:endParaRPr lang="en-US" sz="1000" baseline="30000" dirty="0"/>
                    </a:p>
                  </a:txBody>
                  <a:tcPr anchor="ctr">
                    <a:solidFill>
                      <a:srgbClr val="002060"/>
                    </a:solidFill>
                  </a:tcPr>
                </a:tc>
                <a:tc>
                  <a:txBody>
                    <a:bodyPr/>
                    <a:lstStyle/>
                    <a:p>
                      <a:pPr algn="ctr"/>
                      <a:r>
                        <a:rPr lang="en-US" sz="1000" dirty="0"/>
                        <a:t>Section</a:t>
                      </a:r>
                    </a:p>
                  </a:txBody>
                  <a:tcPr anchor="ctr">
                    <a:solidFill>
                      <a:srgbClr val="002060"/>
                    </a:solidFill>
                  </a:tcPr>
                </a:tc>
                <a:tc>
                  <a:txBody>
                    <a:bodyPr/>
                    <a:lstStyle/>
                    <a:p>
                      <a:pPr algn="ctr"/>
                      <a:r>
                        <a:rPr lang="en-US" sz="1000" dirty="0"/>
                        <a:t>Text of Contractual Provision</a:t>
                      </a:r>
                    </a:p>
                  </a:txBody>
                  <a:tcPr anchor="ctr">
                    <a:solidFill>
                      <a:srgbClr val="002060"/>
                    </a:solidFill>
                  </a:tcPr>
                </a:tc>
                <a:extLst>
                  <a:ext uri="{0D108BD9-81ED-4DB2-BD59-A6C34878D82A}">
                    <a16:rowId xmlns:a16="http://schemas.microsoft.com/office/drawing/2014/main" val="297682331"/>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Transfer of Collections or Assets (continued)</a:t>
                      </a:r>
                      <a:endParaRPr lang="en-US" sz="1000" dirty="0"/>
                    </a:p>
                    <a:p>
                      <a:endParaRPr lang="en-US" sz="1000" dirty="0"/>
                    </a:p>
                  </a:txBody>
                  <a:tcPr>
                    <a:solidFill>
                      <a:srgbClr val="E9EBF5"/>
                    </a:solidFill>
                  </a:tcPr>
                </a:tc>
                <a:tc>
                  <a:txBody>
                    <a:bodyPr/>
                    <a:lstStyle/>
                    <a:p>
                      <a:r>
                        <a:rPr lang="en-US" sz="1000" b="0" kern="1200" dirty="0">
                          <a:solidFill>
                            <a:schemeClr val="dk1"/>
                          </a:solidFill>
                          <a:effectLst/>
                          <a:latin typeface="+mn-lt"/>
                          <a:ea typeface="+mn-ea"/>
                          <a:cs typeface="+mn-cs"/>
                        </a:rPr>
                        <a:t>Section 6(a): Issuer Responsibility for Transferred Property; Filing of Transfer Documents and Payment of Fees and Taxes; Notices to Obligors; Collection Account. </a:t>
                      </a:r>
                      <a:endParaRPr lang="en-US" sz="1000" b="0" dirty="0"/>
                    </a:p>
                  </a:txBody>
                  <a:tcPr>
                    <a:solidFill>
                      <a:srgbClr val="E9EBF5"/>
                    </a:solidFill>
                  </a:tcPr>
                </a:tc>
                <a:tc>
                  <a:txBody>
                    <a:bodyPr/>
                    <a:lstStyle/>
                    <a:p>
                      <a:pPr algn="just"/>
                      <a:r>
                        <a:rPr lang="en-US" sz="1000" b="0" kern="1200" dirty="0">
                          <a:solidFill>
                            <a:schemeClr val="dk1"/>
                          </a:solidFill>
                          <a:effectLst/>
                          <a:latin typeface="+mn-lt"/>
                          <a:ea typeface="+mn-ea"/>
                          <a:cs typeface="+mn-cs"/>
                        </a:rPr>
                        <a:t>GDB shall be responsible for the determination of whether any document or instrument must be filed or recorded with any governmental or other entity as a condition to such transfer and for the payment of any transfer fee, transfer tax, recording fee, intangibles tax or stamp tax or other tax or fee that may be required in connection with such transfer. </a:t>
                      </a:r>
                      <a:endParaRPr lang="en-US" sz="1000" b="0" dirty="0"/>
                    </a:p>
                  </a:txBody>
                  <a:tcPr>
                    <a:solidFill>
                      <a:srgbClr val="E9EBF5"/>
                    </a:solidFill>
                  </a:tcPr>
                </a:tc>
                <a:extLst>
                  <a:ext uri="{0D108BD9-81ED-4DB2-BD59-A6C34878D82A}">
                    <a16:rowId xmlns:a16="http://schemas.microsoft.com/office/drawing/2014/main" val="3261062395"/>
                  </a:ext>
                </a:extLst>
              </a:tr>
              <a:tr h="370840">
                <a:tc vMerge="1">
                  <a:txBody>
                    <a:bodyPr/>
                    <a:lstStyle/>
                    <a:p>
                      <a:endParaRPr lang="en-US" sz="1000" dirty="0"/>
                    </a:p>
                  </a:txBody>
                  <a:tcPr/>
                </a:tc>
                <a:tc>
                  <a:txBody>
                    <a:bodyPr/>
                    <a:lstStyle/>
                    <a:p>
                      <a:r>
                        <a:rPr lang="en-US" sz="1000" b="0" kern="1200" dirty="0">
                          <a:solidFill>
                            <a:schemeClr val="dk1"/>
                          </a:solidFill>
                          <a:effectLst/>
                          <a:latin typeface="+mn-lt"/>
                          <a:ea typeface="+mn-ea"/>
                          <a:cs typeface="+mn-cs"/>
                        </a:rPr>
                        <a:t>Section 6(b): Issuer Responsibility for Transferred Property; Filing of Transfer Documents and Payment of Fees and Taxes; Notices to Obligors; Collection Account.  </a:t>
                      </a:r>
                    </a:p>
                  </a:txBody>
                  <a:tcPr>
                    <a:solidFill>
                      <a:srgbClr val="E9EBF5"/>
                    </a:solidFill>
                  </a:tcPr>
                </a:tc>
                <a:tc>
                  <a:txBody>
                    <a:bodyPr/>
                    <a:lstStyle/>
                    <a:p>
                      <a:pPr algn="just"/>
                      <a:r>
                        <a:rPr lang="en-US" sz="1000" b="0" kern="1200" dirty="0">
                          <a:solidFill>
                            <a:schemeClr val="dk1"/>
                          </a:solidFill>
                          <a:effectLst/>
                          <a:latin typeface="+mn-lt"/>
                          <a:ea typeface="+mn-ea"/>
                          <a:cs typeface="+mn-cs"/>
                        </a:rPr>
                        <a:t>GDB shall provide notice to each Obligor and relevant payment intermediary in respect of the Loans constituting Transferred Property and all other relevant Persons of such transfers notifying such Persons of the transfer of the Transferred Property and directing such Persons to send all future payments in respect of such Transferred Property as directed by the Servicer, pursuant to the Servicing Agreement.  GDB shall use reasonable best efforts and cooperate with the Servicer to ensure the relevant payors make all future payments in respect of the Transferred Property directly to the Collection Account or otherwise to the Servicer.  In the event that, after the Closing Date, any Collections are not remitted directly to the Servicer or the Collection Account or are received by GDB in any manner, GDB will remit or cause to be remitted such Collections to the Servicer in accordance with Section 3(a) hereof (</a:t>
                      </a:r>
                      <a:r>
                        <a:rPr lang="en-US" sz="1000" b="0" i="1" kern="1200" dirty="0" err="1">
                          <a:solidFill>
                            <a:schemeClr val="dk1"/>
                          </a:solidFill>
                          <a:effectLst/>
                          <a:latin typeface="+mn-lt"/>
                          <a:ea typeface="+mn-ea"/>
                          <a:cs typeface="+mn-cs"/>
                        </a:rPr>
                        <a:t>i.e</a:t>
                      </a:r>
                      <a:r>
                        <a:rPr lang="en-US" sz="1000" b="0" kern="1200" dirty="0">
                          <a:solidFill>
                            <a:schemeClr val="dk1"/>
                          </a:solidFill>
                          <a:effectLst/>
                          <a:latin typeface="+mn-lt"/>
                          <a:ea typeface="+mn-ea"/>
                          <a:cs typeface="+mn-cs"/>
                        </a:rPr>
                        <a:t>, within 15 days) or as required pursuant to the </a:t>
                      </a:r>
                      <a:r>
                        <a:rPr lang="en-US" sz="1000" b="0" kern="1200" dirty="0" err="1">
                          <a:solidFill>
                            <a:schemeClr val="dk1"/>
                          </a:solidFill>
                          <a:effectLst/>
                          <a:latin typeface="+mn-lt"/>
                          <a:ea typeface="+mn-ea"/>
                          <a:cs typeface="+mn-cs"/>
                        </a:rPr>
                        <a:t>Keepwell</a:t>
                      </a:r>
                      <a:r>
                        <a:rPr lang="en-US" sz="1000" b="0" kern="1200" dirty="0">
                          <a:solidFill>
                            <a:schemeClr val="dk1"/>
                          </a:solidFill>
                          <a:effectLst/>
                          <a:latin typeface="+mn-lt"/>
                          <a:ea typeface="+mn-ea"/>
                          <a:cs typeface="+mn-cs"/>
                        </a:rPr>
                        <a:t> Agreement, as applicable.</a:t>
                      </a:r>
                      <a:endParaRPr lang="en-US" sz="1000" b="0" dirty="0"/>
                    </a:p>
                  </a:txBody>
                  <a:tcPr>
                    <a:solidFill>
                      <a:srgbClr val="E9EBF5"/>
                    </a:solidFill>
                  </a:tcPr>
                </a:tc>
                <a:extLst>
                  <a:ext uri="{0D108BD9-81ED-4DB2-BD59-A6C34878D82A}">
                    <a16:rowId xmlns:a16="http://schemas.microsoft.com/office/drawing/2014/main" val="1260633286"/>
                  </a:ext>
                </a:extLst>
              </a:tr>
              <a:tr h="370840">
                <a:tc vMerge="1">
                  <a:txBody>
                    <a:bodyPr/>
                    <a:lstStyle/>
                    <a:p>
                      <a:endParaRPr lang="en-US" sz="1000" dirty="0"/>
                    </a:p>
                  </a:txBody>
                  <a:tcPr/>
                </a:tc>
                <a:tc>
                  <a:txBody>
                    <a:bodyPr/>
                    <a:lstStyle/>
                    <a:p>
                      <a:r>
                        <a:rPr lang="en-US" sz="1000" b="0" kern="1200" dirty="0">
                          <a:solidFill>
                            <a:schemeClr val="dk1"/>
                          </a:solidFill>
                          <a:effectLst/>
                          <a:latin typeface="+mn-lt"/>
                          <a:ea typeface="+mn-ea"/>
                          <a:cs typeface="+mn-cs"/>
                        </a:rPr>
                        <a:t>Section 6(c): Issuer Responsibility for Transferred Property; Filing of Transfer Documents and Payment of Fees and Taxes; Notices to Obligors; Collection Account.</a:t>
                      </a:r>
                      <a:endParaRPr lang="en-US" sz="1000" b="0" dirty="0"/>
                    </a:p>
                  </a:txBody>
                  <a:tcPr>
                    <a:solidFill>
                      <a:srgbClr val="E9EBF5"/>
                    </a:solidFill>
                  </a:tcPr>
                </a:tc>
                <a:tc>
                  <a:txBody>
                    <a:bodyPr/>
                    <a:lstStyle/>
                    <a:p>
                      <a:pPr algn="just"/>
                      <a:r>
                        <a:rPr lang="en-US" sz="1000" b="0" kern="1200" dirty="0">
                          <a:solidFill>
                            <a:schemeClr val="dk1"/>
                          </a:solidFill>
                          <a:effectLst/>
                          <a:latin typeface="+mn-lt"/>
                          <a:ea typeface="+mn-ea"/>
                          <a:cs typeface="+mn-cs"/>
                        </a:rPr>
                        <a:t>To the extent that any such transfer requires that notice of such transfer be given to the Obligor on any Transferred Property, or that any other condition be met for such transfer to be effective, GDB shall be solely responsible for providing such notice or satisfying such condition, and Issuer shall have no duty or obligation to provide such notice or satisfy such condition or to investigate whether such notice has been given or such condition is satisfied.</a:t>
                      </a:r>
                      <a:endParaRPr lang="en-US" sz="1000" b="0" dirty="0"/>
                    </a:p>
                  </a:txBody>
                  <a:tcPr>
                    <a:solidFill>
                      <a:srgbClr val="E9EBF5"/>
                    </a:solidFill>
                  </a:tcPr>
                </a:tc>
                <a:extLst>
                  <a:ext uri="{0D108BD9-81ED-4DB2-BD59-A6C34878D82A}">
                    <a16:rowId xmlns:a16="http://schemas.microsoft.com/office/drawing/2014/main" val="392352049"/>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675822" y="6020656"/>
            <a:ext cx="8957901" cy="207749"/>
          </a:xfrm>
          <a:prstGeom prst="rect">
            <a:avLst/>
          </a:prstGeom>
          <a:noFill/>
        </p:spPr>
        <p:txBody>
          <a:bodyPr wrap="none" rtlCol="0">
            <a:spAutoFit/>
          </a:bodyPr>
          <a:lstStyle/>
          <a:p>
            <a:r>
              <a:rPr lang="en-US" sz="750" dirty="0">
                <a:ea typeface="Calibri" panose="020F0502020204030204" pitchFamily="34" charset="0"/>
                <a:cs typeface="Arial" panose="020B0604020202020204" pitchFamily="34" charset="0"/>
              </a:rPr>
              <a:t>N</a:t>
            </a:r>
            <a:r>
              <a:rPr lang="en-US" sz="750" dirty="0">
                <a:effectLst/>
                <a:ea typeface="Calibri" panose="020F0502020204030204" pitchFamily="34" charset="0"/>
                <a:cs typeface="Arial" panose="020B0604020202020204" pitchFamily="34" charset="0"/>
              </a:rPr>
              <a:t>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endParaRPr lang="en-US" sz="750" dirty="0"/>
          </a:p>
        </p:txBody>
      </p:sp>
      <p:sp>
        <p:nvSpPr>
          <p:cNvPr id="5" name="Title 5">
            <a:extLst>
              <a:ext uri="{FF2B5EF4-FFF2-40B4-BE49-F238E27FC236}">
                <a16:creationId xmlns:a16="http://schemas.microsoft.com/office/drawing/2014/main" id="{A98574F9-0F3D-B1CE-2480-AEE873859CC8}"/>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a:t>Master Transfer Agreement (continued)</a:t>
            </a:r>
          </a:p>
        </p:txBody>
      </p:sp>
    </p:spTree>
    <p:extLst>
      <p:ext uri="{BB962C8B-B14F-4D97-AF65-F5344CB8AC3E}">
        <p14:creationId xmlns:p14="http://schemas.microsoft.com/office/powerpoint/2010/main" val="408577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26</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2762297933"/>
              </p:ext>
            </p:extLst>
          </p:nvPr>
        </p:nvGraphicFramePr>
        <p:xfrm>
          <a:off x="686678" y="1556629"/>
          <a:ext cx="10883811" cy="3593338"/>
        </p:xfrm>
        <a:graphic>
          <a:graphicData uri="http://schemas.openxmlformats.org/drawingml/2006/table">
            <a:tbl>
              <a:tblPr firstRow="1" bandRow="1">
                <a:tableStyleId>{5C22544A-7EE6-4342-B048-85BDC9FD1C3A}</a:tableStyleId>
              </a:tblPr>
              <a:tblGrid>
                <a:gridCol w="1814784">
                  <a:extLst>
                    <a:ext uri="{9D8B030D-6E8A-4147-A177-3AD203B41FA5}">
                      <a16:colId xmlns:a16="http://schemas.microsoft.com/office/drawing/2014/main" val="3729016833"/>
                    </a:ext>
                  </a:extLst>
                </a:gridCol>
                <a:gridCol w="2039007">
                  <a:extLst>
                    <a:ext uri="{9D8B030D-6E8A-4147-A177-3AD203B41FA5}">
                      <a16:colId xmlns:a16="http://schemas.microsoft.com/office/drawing/2014/main" val="4183644187"/>
                    </a:ext>
                  </a:extLst>
                </a:gridCol>
                <a:gridCol w="7030020">
                  <a:extLst>
                    <a:ext uri="{9D8B030D-6E8A-4147-A177-3AD203B41FA5}">
                      <a16:colId xmlns:a16="http://schemas.microsoft.com/office/drawing/2014/main" val="1151322228"/>
                    </a:ext>
                  </a:extLst>
                </a:gridCol>
              </a:tblGrid>
              <a:tr h="370840">
                <a:tc>
                  <a:txBody>
                    <a:bodyPr/>
                    <a:lstStyle/>
                    <a:p>
                      <a:pPr algn="ctr"/>
                      <a:r>
                        <a:rPr lang="en-US" sz="1200" dirty="0">
                          <a:latin typeface="+mn-lt"/>
                        </a:rPr>
                        <a:t>Obligation</a:t>
                      </a:r>
                      <a:endParaRPr lang="en-US" sz="1200" baseline="30000" dirty="0">
                        <a:latin typeface="+mn-lt"/>
                      </a:endParaRPr>
                    </a:p>
                  </a:txBody>
                  <a:tcPr anchor="ctr">
                    <a:solidFill>
                      <a:srgbClr val="002060"/>
                    </a:solidFill>
                  </a:tcPr>
                </a:tc>
                <a:tc>
                  <a:txBody>
                    <a:bodyPr/>
                    <a:lstStyle/>
                    <a:p>
                      <a:pPr algn="ctr"/>
                      <a:r>
                        <a:rPr lang="en-US" sz="1200" dirty="0">
                          <a:latin typeface="+mn-lt"/>
                        </a:rPr>
                        <a:t>Section</a:t>
                      </a:r>
                    </a:p>
                  </a:txBody>
                  <a:tcPr anchor="ctr">
                    <a:solidFill>
                      <a:srgbClr val="002060"/>
                    </a:solidFill>
                  </a:tcPr>
                </a:tc>
                <a:tc>
                  <a:txBody>
                    <a:bodyPr/>
                    <a:lstStyle/>
                    <a:p>
                      <a:pPr algn="ctr"/>
                      <a:r>
                        <a:rPr lang="en-US" sz="1200" dirty="0">
                          <a:latin typeface="+mn-lt"/>
                        </a:rPr>
                        <a:t>Text of Contractual Provision</a:t>
                      </a:r>
                    </a:p>
                  </a:txBody>
                  <a:tcPr anchor="ctr">
                    <a:solidFill>
                      <a:srgbClr val="002060"/>
                    </a:solidFill>
                  </a:tcPr>
                </a:tc>
                <a:extLst>
                  <a:ext uri="{0D108BD9-81ED-4DB2-BD59-A6C34878D82A}">
                    <a16:rowId xmlns:a16="http://schemas.microsoft.com/office/drawing/2014/main" val="297682331"/>
                  </a:ext>
                </a:extLst>
              </a:tr>
              <a:tr h="370840">
                <a:tc>
                  <a:txBody>
                    <a:bodyPr/>
                    <a:lstStyle/>
                    <a:p>
                      <a:pPr marL="0" marR="0">
                        <a:lnSpc>
                          <a:spcPct val="107000"/>
                        </a:lnSpc>
                        <a:spcBef>
                          <a:spcPts val="0"/>
                        </a:spcBef>
                        <a:spcAft>
                          <a:spcPts val="0"/>
                        </a:spcAft>
                      </a:pPr>
                      <a:r>
                        <a:rPr lang="en-US" sz="1000" b="1" dirty="0">
                          <a:solidFill>
                            <a:srgbClr val="000000"/>
                          </a:solidFill>
                          <a:effectLst/>
                          <a:latin typeface="+mn-lt"/>
                          <a:ea typeface="Calibri" panose="020F0502020204030204" pitchFamily="34" charset="0"/>
                          <a:cs typeface="Arial" panose="020B0604020202020204" pitchFamily="34" charset="0"/>
                        </a:rPr>
                        <a:t>Management of the GDB Retained Loans</a:t>
                      </a: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b="0">
                          <a:solidFill>
                            <a:srgbClr val="000000"/>
                          </a:solidFill>
                          <a:effectLst/>
                          <a:latin typeface="+mn-lt"/>
                          <a:ea typeface="Calibri" panose="020F0502020204030204" pitchFamily="34" charset="0"/>
                          <a:cs typeface="Arial" panose="020B0604020202020204" pitchFamily="34" charset="0"/>
                        </a:rPr>
                        <a:t>Section 10(a)(iv): Covenants</a:t>
                      </a:r>
                    </a:p>
                  </a:txBody>
                  <a:tcPr marL="68580" marR="68580" marT="0" marB="0"/>
                </a:tc>
                <a:tc>
                  <a:txBody>
                    <a:bodyPr/>
                    <a:lstStyle/>
                    <a:p>
                      <a:pPr marL="0" marR="0">
                        <a:lnSpc>
                          <a:spcPct val="107000"/>
                        </a:lnSpc>
                        <a:spcBef>
                          <a:spcPts val="0"/>
                        </a:spcBef>
                        <a:spcAft>
                          <a:spcPts val="600"/>
                        </a:spcAft>
                      </a:pPr>
                      <a:r>
                        <a:rPr lang="en-US" sz="1000" b="0" dirty="0">
                          <a:solidFill>
                            <a:srgbClr val="000000"/>
                          </a:solidFill>
                          <a:effectLst/>
                          <a:latin typeface="+mn-lt"/>
                          <a:ea typeface="Calibri" panose="020F0502020204030204" pitchFamily="34" charset="0"/>
                          <a:cs typeface="Arial" panose="020B0604020202020204" pitchFamily="34" charset="0"/>
                        </a:rPr>
                        <a:t>GDB shall use commercially reasonable best efforts to maximize the return on the GDB Retained Loans, </a:t>
                      </a:r>
                      <a:r>
                        <a:rPr lang="en-US" sz="1000" b="0" i="1" dirty="0">
                          <a:solidFill>
                            <a:srgbClr val="000000"/>
                          </a:solidFill>
                          <a:effectLst/>
                          <a:latin typeface="+mn-lt"/>
                          <a:ea typeface="Calibri" panose="020F0502020204030204" pitchFamily="34" charset="0"/>
                          <a:cs typeface="Arial" panose="020B0604020202020204" pitchFamily="34" charset="0"/>
                        </a:rPr>
                        <a:t>provided</a:t>
                      </a:r>
                      <a:r>
                        <a:rPr lang="en-US" sz="1000" b="0" dirty="0">
                          <a:solidFill>
                            <a:srgbClr val="000000"/>
                          </a:solidFill>
                          <a:effectLst/>
                          <a:latin typeface="+mn-lt"/>
                          <a:ea typeface="Calibri" panose="020F0502020204030204" pitchFamily="34" charset="0"/>
                          <a:cs typeface="Arial" panose="020B0604020202020204" pitchFamily="34" charset="0"/>
                        </a:rPr>
                        <a:t> that it shall not be required to bring any action seeking to obtain a judgment against a public entity that is an obligor under any such Loan or seeking to foreclose upon any of such public entity’s assets except, in each case, insofar as is necessary to preserve the payment or lien priority or rights in respect of any such Loan.</a:t>
                      </a:r>
                    </a:p>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GDB shall provide the Issuer, the Servicer and the Collateral Monitor with all material communications and other materials relating to any modification, restructuring or similar transaction in respect of the GDB Retained Loans.</a:t>
                      </a:r>
                    </a:p>
                  </a:txBody>
                  <a:tcPr marL="68580" marR="68580" marT="0" marB="0"/>
                </a:tc>
                <a:extLst>
                  <a:ext uri="{0D108BD9-81ED-4DB2-BD59-A6C34878D82A}">
                    <a16:rowId xmlns:a16="http://schemas.microsoft.com/office/drawing/2014/main" val="3261062395"/>
                  </a:ext>
                </a:extLst>
              </a:tr>
              <a:tr h="370840">
                <a:tc>
                  <a:txBody>
                    <a:bodyPr/>
                    <a:lstStyle/>
                    <a:p>
                      <a:pPr marL="0" marR="0">
                        <a:lnSpc>
                          <a:spcPct val="107000"/>
                        </a:lnSpc>
                        <a:spcBef>
                          <a:spcPts val="0"/>
                        </a:spcBef>
                        <a:spcAft>
                          <a:spcPts val="0"/>
                        </a:spcAft>
                      </a:pPr>
                      <a:r>
                        <a:rPr lang="en-US" sz="1000" b="1" dirty="0">
                          <a:solidFill>
                            <a:srgbClr val="000000"/>
                          </a:solidFill>
                          <a:effectLst/>
                          <a:latin typeface="+mn-lt"/>
                          <a:ea typeface="Calibri" panose="020F0502020204030204" pitchFamily="34" charset="0"/>
                          <a:cs typeface="Arial" panose="020B0604020202020204" pitchFamily="34" charset="0"/>
                        </a:rPr>
                        <a:t>Transfer of Litigation Proceeds</a:t>
                      </a: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n-lt"/>
                          <a:ea typeface="Calibri" panose="020F0502020204030204" pitchFamily="34" charset="0"/>
                          <a:cs typeface="Arial" panose="020B0604020202020204" pitchFamily="34" charset="0"/>
                        </a:rPr>
                        <a:t>Section 3(e): Transferred Property Conveyed Post-Closing Date</a:t>
                      </a:r>
                    </a:p>
                  </a:txBody>
                  <a:tcPr marL="68580" marR="68580" marT="0" marB="0">
                    <a:solidFill>
                      <a:srgbClr val="E9EBF5"/>
                    </a:solidFill>
                  </a:tcPr>
                </a:tc>
                <a:tc>
                  <a:txBody>
                    <a:bodyPr/>
                    <a:lstStyle/>
                    <a:p>
                      <a:pPr marL="0" marR="0">
                        <a:lnSpc>
                          <a:spcPct val="107000"/>
                        </a:lnSpc>
                        <a:spcBef>
                          <a:spcPts val="0"/>
                        </a:spcBef>
                        <a:spcAft>
                          <a:spcPts val="600"/>
                        </a:spcAft>
                      </a:pPr>
                      <a:r>
                        <a:rPr lang="en-US" sz="1000" b="0" dirty="0">
                          <a:solidFill>
                            <a:srgbClr val="000000"/>
                          </a:solidFill>
                          <a:effectLst/>
                          <a:latin typeface="+mn-lt"/>
                          <a:ea typeface="Calibri" panose="020F0502020204030204" pitchFamily="34" charset="0"/>
                          <a:cs typeface="Arial" panose="020B0604020202020204" pitchFamily="34" charset="0"/>
                        </a:rPr>
                        <a:t>Notwithstanding anything to the contrary herein, GDB may retain all Litigation Proceeds solely for the purposes of (i) satisfying or resolving any contingent and unliquidated claims against GDB arising on or before the Closing Date (other than the claims resolved pursuant to the Qualifying Modification or the GDB Restructuring Act) and (ii) complying with its obligations under Paragraph 14 of the UCC Stipulation.  </a:t>
                      </a:r>
                    </a:p>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Upon its sole determination that all such contingent and unliquidated claims and all such obligations under the UCC Stipulation have been satisfied or resolved, GDB shall transfer to the Issuer the remaining Litigation Proceeds in GDB’s possession or control at such time and all Litigation Proceeds received by GDB thereafter in accordance with Section 3(a) above (</a:t>
                      </a:r>
                      <a:r>
                        <a:rPr lang="en-US" sz="1000" b="0" i="1" dirty="0">
                          <a:solidFill>
                            <a:srgbClr val="000000"/>
                          </a:solidFill>
                          <a:effectLst/>
                          <a:latin typeface="+mn-lt"/>
                          <a:ea typeface="Calibri" panose="020F0502020204030204" pitchFamily="34" charset="0"/>
                          <a:cs typeface="Arial" panose="020B0604020202020204" pitchFamily="34" charset="0"/>
                        </a:rPr>
                        <a:t>i.e.</a:t>
                      </a:r>
                      <a:r>
                        <a:rPr lang="en-US" sz="1000" b="0" dirty="0">
                          <a:solidFill>
                            <a:srgbClr val="000000"/>
                          </a:solidFill>
                          <a:effectLst/>
                          <a:latin typeface="+mn-lt"/>
                          <a:ea typeface="Calibri" panose="020F0502020204030204" pitchFamily="34" charset="0"/>
                          <a:cs typeface="Arial" panose="020B0604020202020204" pitchFamily="34" charset="0"/>
                        </a:rPr>
                        <a:t>, within 15 days).</a:t>
                      </a:r>
                      <a:r>
                        <a:rPr lang="en-US" sz="1000" b="0" i="1" dirty="0">
                          <a:solidFill>
                            <a:srgbClr val="000000"/>
                          </a:solidFill>
                          <a:effectLst/>
                          <a:latin typeface="+mn-lt"/>
                          <a:ea typeface="Calibri" panose="020F0502020204030204" pitchFamily="34" charset="0"/>
                          <a:cs typeface="Arial" panose="020B0604020202020204" pitchFamily="34" charset="0"/>
                        </a:rPr>
                        <a:t>  </a:t>
                      </a:r>
                      <a:endParaRPr lang="en-US" sz="1000" b="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60633286"/>
                  </a:ext>
                </a:extLst>
              </a:tr>
              <a:tr h="370840">
                <a:tc>
                  <a:txBody>
                    <a:bodyPr/>
                    <a:lstStyle/>
                    <a:p>
                      <a:pPr marL="0" marR="0">
                        <a:lnSpc>
                          <a:spcPct val="107000"/>
                        </a:lnSpc>
                        <a:spcBef>
                          <a:spcPts val="0"/>
                        </a:spcBef>
                        <a:spcAft>
                          <a:spcPts val="0"/>
                        </a:spcAft>
                      </a:pPr>
                      <a:r>
                        <a:rPr lang="en-US" sz="1000" b="1" dirty="0">
                          <a:solidFill>
                            <a:srgbClr val="000000"/>
                          </a:solidFill>
                          <a:effectLst/>
                          <a:latin typeface="+mn-lt"/>
                          <a:ea typeface="Calibri" panose="020F0502020204030204" pitchFamily="34" charset="0"/>
                          <a:cs typeface="Arial" panose="020B0604020202020204" pitchFamily="34" charset="0"/>
                        </a:rPr>
                        <a:t>Use of Cash only for “Permitted Uses”</a:t>
                      </a:r>
                      <a:r>
                        <a:rPr lang="en-US" sz="1000" b="1" baseline="30000" dirty="0">
                          <a:solidFill>
                            <a:srgbClr val="000000"/>
                          </a:solidFill>
                          <a:effectLst/>
                          <a:latin typeface="+mn-lt"/>
                          <a:ea typeface="Calibri" panose="020F0502020204030204" pitchFamily="34" charset="0"/>
                          <a:cs typeface="Arial" panose="020B0604020202020204" pitchFamily="34" charset="0"/>
                        </a:rPr>
                        <a:t>(1)</a:t>
                      </a:r>
                      <a:endParaRPr lang="en-US" sz="1000" baseline="30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n-lt"/>
                          <a:ea typeface="Calibri" panose="020F0502020204030204" pitchFamily="34" charset="0"/>
                          <a:cs typeface="Arial" panose="020B0604020202020204" pitchFamily="34" charset="0"/>
                        </a:rPr>
                        <a:t>Section 4(b): Excluded GDB Assets; Cash Adjustments; GDB Budget. </a:t>
                      </a:r>
                    </a:p>
                  </a:txBody>
                  <a:tcPr marL="68580" marR="68580" marT="0" marB="0">
                    <a:solidFill>
                      <a:srgbClr val="CFD5EA"/>
                    </a:solidFill>
                  </a:tcPr>
                </a:tc>
                <a:tc>
                  <a:txBody>
                    <a:bodyPr/>
                    <a:lstStyle/>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GDB shall retain and apply the Cash Adjustments exclusively for the satisfaction of the Permitted Uses. </a:t>
                      </a:r>
                    </a:p>
                  </a:txBody>
                  <a:tcPr marL="68580" marR="68580" marT="0" marB="0"/>
                </a:tc>
                <a:extLst>
                  <a:ext uri="{0D108BD9-81ED-4DB2-BD59-A6C34878D82A}">
                    <a16:rowId xmlns:a16="http://schemas.microsoft.com/office/drawing/2014/main" val="4812472"/>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686680" y="5419126"/>
            <a:ext cx="10883810" cy="900246"/>
          </a:xfrm>
          <a:prstGeom prst="rect">
            <a:avLst/>
          </a:prstGeom>
          <a:noFill/>
        </p:spPr>
        <p:txBody>
          <a:bodyPr wrap="square" rtlCol="0">
            <a:spAutoFit/>
          </a:bodyPr>
          <a:lstStyle/>
          <a:p>
            <a:pPr algn="just"/>
            <a:r>
              <a:rPr lang="en-US" sz="750" dirty="0">
                <a:effectLst/>
                <a:ea typeface="Calibri" panose="020F0502020204030204" pitchFamily="34" charset="0"/>
                <a:cs typeface="Arial" panose="020B0604020202020204" pitchFamily="34" charset="0"/>
              </a:rPr>
              <a:t>Note: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p>
          <a:p>
            <a:pPr algn="just"/>
            <a:r>
              <a:rPr lang="en-US" sz="750" dirty="0">
                <a:effectLst/>
                <a:ea typeface="Calibri" panose="020F0502020204030204" pitchFamily="34" charset="0"/>
                <a:cs typeface="Arial" panose="020B0604020202020204" pitchFamily="34" charset="0"/>
              </a:rPr>
              <a:t>(1) </a:t>
            </a:r>
            <a:r>
              <a:rPr lang="en-US" sz="750" b="1" dirty="0">
                <a:effectLst/>
                <a:ea typeface="Calibri" panose="020F0502020204030204" pitchFamily="34" charset="0"/>
                <a:cs typeface="Arial" panose="020B0604020202020204" pitchFamily="34" charset="0"/>
              </a:rPr>
              <a:t>“Permitted Uses</a:t>
            </a:r>
            <a:r>
              <a:rPr lang="en-US" sz="750" dirty="0">
                <a:effectLst/>
                <a:ea typeface="Calibri" panose="020F0502020204030204" pitchFamily="34" charset="0"/>
                <a:cs typeface="Arial" panose="020B0604020202020204" pitchFamily="34" charset="0"/>
              </a:rPr>
              <a:t>” means, exclusively, the following permitted uses of the Cash Adjustments: </a:t>
            </a:r>
            <a:r>
              <a:rPr lang="es-PR" sz="750" dirty="0">
                <a:effectLst/>
                <a:ea typeface="Calibri" panose="020F0502020204030204" pitchFamily="34" charset="0"/>
                <a:cs typeface="Arial" panose="020B0604020202020204" pitchFamily="34" charset="0"/>
              </a:rPr>
              <a:t>i)</a:t>
            </a:r>
            <a:r>
              <a:rPr lang="en-US" sz="750" dirty="0">
                <a:effectLst/>
                <a:ea typeface="Calibri" panose="020F0502020204030204" pitchFamily="34" charset="0"/>
                <a:cs typeface="Arial" panose="020B0604020202020204" pitchFamily="34" charset="0"/>
              </a:rPr>
              <a:t> the use of the Transaction Cost Reserve to pay transaction costs associated with the Qualifying Modification, including the professional fees and expenses of GDB, AAFAF and the professionals required to be paid pursuant to the Restructuring Support Agreement; </a:t>
            </a:r>
            <a:r>
              <a:rPr lang="es-PR" sz="750" dirty="0" err="1">
                <a:effectLst/>
                <a:ea typeface="Calibri" panose="020F0502020204030204" pitchFamily="34" charset="0"/>
                <a:cs typeface="Arial" panose="020B0604020202020204" pitchFamily="34" charset="0"/>
              </a:rPr>
              <a:t>ii</a:t>
            </a:r>
            <a:r>
              <a:rPr lang="es-PR" sz="750" dirty="0">
                <a:effectLst/>
                <a:ea typeface="Calibri" panose="020F0502020204030204" pitchFamily="34" charset="0"/>
                <a:cs typeface="Arial" panose="020B0604020202020204" pitchFamily="34" charset="0"/>
              </a:rPr>
              <a:t>)</a:t>
            </a:r>
            <a:r>
              <a:rPr lang="en-US" sz="750" dirty="0">
                <a:effectLst/>
                <a:ea typeface="Calibri" panose="020F0502020204030204" pitchFamily="34" charset="0"/>
                <a:cs typeface="Arial" panose="020B0604020202020204" pitchFamily="34" charset="0"/>
              </a:rPr>
              <a:t> the use of the Vendor Claim Reserve to pay Open or Disputed Vendor Claims; </a:t>
            </a:r>
            <a:r>
              <a:rPr lang="es-PR" sz="750" dirty="0" err="1">
                <a:effectLst/>
                <a:ea typeface="Calibri" panose="020F0502020204030204" pitchFamily="34" charset="0"/>
                <a:cs typeface="Arial" panose="020B0604020202020204" pitchFamily="34" charset="0"/>
              </a:rPr>
              <a:t>iii</a:t>
            </a:r>
            <a:r>
              <a:rPr lang="es-PR" sz="750" dirty="0">
                <a:effectLst/>
                <a:ea typeface="Calibri" panose="020F0502020204030204" pitchFamily="34" charset="0"/>
                <a:cs typeface="Arial" panose="020B0604020202020204" pitchFamily="34" charset="0"/>
              </a:rPr>
              <a:t>)</a:t>
            </a:r>
            <a:r>
              <a:rPr lang="en-US" sz="750" dirty="0">
                <a:effectLst/>
                <a:ea typeface="Calibri" panose="020F0502020204030204" pitchFamily="34" charset="0"/>
                <a:cs typeface="Arial" panose="020B0604020202020204" pitchFamily="34" charset="0"/>
              </a:rPr>
              <a:t> the transfer of the Employee Trust Reserve to a new trust for the payment of certain obligations of GDB to former employees under several pre-retirement programs in accordance with Article 705 of the GDB Restructuring Act; </a:t>
            </a:r>
            <a:r>
              <a:rPr lang="es-PR" sz="750" dirty="0" err="1">
                <a:effectLst/>
                <a:ea typeface="Calibri" panose="020F0502020204030204" pitchFamily="34" charset="0"/>
                <a:cs typeface="Arial" panose="020B0604020202020204" pitchFamily="34" charset="0"/>
              </a:rPr>
              <a:t>iv</a:t>
            </a:r>
            <a:r>
              <a:rPr lang="es-PR" sz="750" dirty="0">
                <a:effectLst/>
                <a:ea typeface="Calibri" panose="020F0502020204030204" pitchFamily="34" charset="0"/>
                <a:cs typeface="Arial" panose="020B0604020202020204" pitchFamily="34" charset="0"/>
              </a:rPr>
              <a:t>)</a:t>
            </a:r>
            <a:r>
              <a:rPr lang="en-US" sz="750" dirty="0">
                <a:effectLst/>
                <a:ea typeface="Calibri" panose="020F0502020204030204" pitchFamily="34" charset="0"/>
                <a:cs typeface="Arial" panose="020B0604020202020204" pitchFamily="34" charset="0"/>
              </a:rPr>
              <a:t> the use of the 2015-17 Excess CAE Settlement Amount to pay claims of municipalities of the Commonwealth against GDB for undisbursed Excess CAE in accordance with Article 502 of the GDB Restructuring Act; </a:t>
            </a:r>
            <a:r>
              <a:rPr lang="es-PR" sz="750" dirty="0">
                <a:effectLst/>
                <a:ea typeface="Calibri" panose="020F0502020204030204" pitchFamily="34" charset="0"/>
                <a:cs typeface="Arial" panose="020B0604020202020204" pitchFamily="34" charset="0"/>
              </a:rPr>
              <a:t>v)</a:t>
            </a:r>
            <a:r>
              <a:rPr lang="en-US" sz="750" dirty="0">
                <a:effectLst/>
                <a:ea typeface="Calibri" panose="020F0502020204030204" pitchFamily="34" charset="0"/>
                <a:cs typeface="Arial" panose="020B0604020202020204" pitchFamily="34" charset="0"/>
              </a:rPr>
              <a:t> the use of the UCC Fixed Settlement Amount to satisfy GDB’s obligations under Paragraph 1 of the UCC Stipulation; </a:t>
            </a:r>
            <a:r>
              <a:rPr lang="es-PR" sz="750" dirty="0">
                <a:effectLst/>
                <a:ea typeface="Calibri" panose="020F0502020204030204" pitchFamily="34" charset="0"/>
                <a:cs typeface="Arial" panose="020B0604020202020204" pitchFamily="34" charset="0"/>
              </a:rPr>
              <a:t>vi)</a:t>
            </a:r>
            <a:r>
              <a:rPr lang="en-US" sz="750" dirty="0">
                <a:effectLst/>
                <a:ea typeface="Calibri" panose="020F0502020204030204" pitchFamily="34" charset="0"/>
                <a:cs typeface="Arial" panose="020B0604020202020204" pitchFamily="34" charset="0"/>
              </a:rPr>
              <a:t> the use of the Siemens Settlement Amount to satisfy GDB’s obligations under the Siemens Stipulation and </a:t>
            </a:r>
            <a:r>
              <a:rPr lang="es-PR" sz="750" dirty="0" err="1">
                <a:effectLst/>
                <a:ea typeface="Calibri" panose="020F0502020204030204" pitchFamily="34" charset="0"/>
                <a:cs typeface="Arial" panose="020B0604020202020204" pitchFamily="34" charset="0"/>
              </a:rPr>
              <a:t>vii</a:t>
            </a:r>
            <a:r>
              <a:rPr lang="es-PR" sz="750" dirty="0">
                <a:effectLst/>
                <a:ea typeface="Calibri" panose="020F0502020204030204" pitchFamily="34" charset="0"/>
                <a:cs typeface="Arial" panose="020B0604020202020204" pitchFamily="34" charset="0"/>
              </a:rPr>
              <a:t>)</a:t>
            </a:r>
            <a:r>
              <a:rPr lang="en-US" sz="750" dirty="0">
                <a:effectLst/>
                <a:ea typeface="Calibri" panose="020F0502020204030204" pitchFamily="34" charset="0"/>
                <a:cs typeface="Arial" panose="020B0604020202020204" pitchFamily="34" charset="0"/>
              </a:rPr>
              <a:t> the use of the Operating Reserve to pay operating expenses of GDB and the Public Entity Trust in accordance with the GDB Budget.</a:t>
            </a:r>
            <a:endParaRPr lang="en-US" sz="750" dirty="0"/>
          </a:p>
        </p:txBody>
      </p:sp>
      <p:sp>
        <p:nvSpPr>
          <p:cNvPr id="5" name="Title 5">
            <a:extLst>
              <a:ext uri="{FF2B5EF4-FFF2-40B4-BE49-F238E27FC236}">
                <a16:creationId xmlns:a16="http://schemas.microsoft.com/office/drawing/2014/main" id="{83FFFA0E-3F01-D06E-D3D0-F010D6A2F3C4}"/>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a:t>Master Transfer Agreement (continued)</a:t>
            </a:r>
          </a:p>
        </p:txBody>
      </p:sp>
    </p:spTree>
    <p:extLst>
      <p:ext uri="{BB962C8B-B14F-4D97-AF65-F5344CB8AC3E}">
        <p14:creationId xmlns:p14="http://schemas.microsoft.com/office/powerpoint/2010/main" val="354529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27</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142887893"/>
              </p:ext>
            </p:extLst>
          </p:nvPr>
        </p:nvGraphicFramePr>
        <p:xfrm>
          <a:off x="718208" y="1483059"/>
          <a:ext cx="10883811" cy="3451411"/>
        </p:xfrm>
        <a:graphic>
          <a:graphicData uri="http://schemas.openxmlformats.org/drawingml/2006/table">
            <a:tbl>
              <a:tblPr firstRow="1" bandRow="1">
                <a:tableStyleId>{5C22544A-7EE6-4342-B048-85BDC9FD1C3A}</a:tableStyleId>
              </a:tblPr>
              <a:tblGrid>
                <a:gridCol w="1783254">
                  <a:extLst>
                    <a:ext uri="{9D8B030D-6E8A-4147-A177-3AD203B41FA5}">
                      <a16:colId xmlns:a16="http://schemas.microsoft.com/office/drawing/2014/main" val="3729016833"/>
                    </a:ext>
                  </a:extLst>
                </a:gridCol>
                <a:gridCol w="2165131">
                  <a:extLst>
                    <a:ext uri="{9D8B030D-6E8A-4147-A177-3AD203B41FA5}">
                      <a16:colId xmlns:a16="http://schemas.microsoft.com/office/drawing/2014/main" val="4183644187"/>
                    </a:ext>
                  </a:extLst>
                </a:gridCol>
                <a:gridCol w="6935426">
                  <a:extLst>
                    <a:ext uri="{9D8B030D-6E8A-4147-A177-3AD203B41FA5}">
                      <a16:colId xmlns:a16="http://schemas.microsoft.com/office/drawing/2014/main" val="1151322228"/>
                    </a:ext>
                  </a:extLst>
                </a:gridCol>
              </a:tblGrid>
              <a:tr h="394416">
                <a:tc>
                  <a:txBody>
                    <a:bodyPr/>
                    <a:lstStyle/>
                    <a:p>
                      <a:pPr algn="ctr"/>
                      <a:r>
                        <a:rPr lang="en-US" sz="1200" dirty="0">
                          <a:latin typeface="+mn-lt"/>
                        </a:rPr>
                        <a:t>Obligation</a:t>
                      </a:r>
                      <a:endParaRPr lang="en-US" sz="1200" baseline="30000" dirty="0">
                        <a:latin typeface="+mn-lt"/>
                      </a:endParaRPr>
                    </a:p>
                  </a:txBody>
                  <a:tcPr anchor="ctr">
                    <a:solidFill>
                      <a:srgbClr val="002060"/>
                    </a:solidFill>
                  </a:tcPr>
                </a:tc>
                <a:tc>
                  <a:txBody>
                    <a:bodyPr/>
                    <a:lstStyle/>
                    <a:p>
                      <a:pPr algn="ctr"/>
                      <a:r>
                        <a:rPr lang="en-US" sz="1200" dirty="0">
                          <a:latin typeface="+mn-lt"/>
                        </a:rPr>
                        <a:t>Section</a:t>
                      </a:r>
                    </a:p>
                  </a:txBody>
                  <a:tcPr anchor="ctr">
                    <a:solidFill>
                      <a:srgbClr val="002060"/>
                    </a:solidFill>
                  </a:tcPr>
                </a:tc>
                <a:tc>
                  <a:txBody>
                    <a:bodyPr/>
                    <a:lstStyle/>
                    <a:p>
                      <a:pPr algn="ctr"/>
                      <a:r>
                        <a:rPr lang="en-US" sz="1200" dirty="0">
                          <a:latin typeface="+mn-lt"/>
                        </a:rPr>
                        <a:t>Text of Contractual Provision</a:t>
                      </a:r>
                    </a:p>
                  </a:txBody>
                  <a:tcPr anchor="ctr">
                    <a:solidFill>
                      <a:srgbClr val="002060"/>
                    </a:solidFill>
                  </a:tcPr>
                </a:tc>
                <a:extLst>
                  <a:ext uri="{0D108BD9-81ED-4DB2-BD59-A6C34878D82A}">
                    <a16:rowId xmlns:a16="http://schemas.microsoft.com/office/drawing/2014/main" val="297682331"/>
                  </a:ext>
                </a:extLst>
              </a:tr>
              <a:tr h="394416">
                <a:tc>
                  <a:txBody>
                    <a:bodyPr/>
                    <a:lstStyle/>
                    <a:p>
                      <a:pPr marL="0" marR="0">
                        <a:lnSpc>
                          <a:spcPct val="107000"/>
                        </a:lnSpc>
                        <a:spcBef>
                          <a:spcPts val="0"/>
                        </a:spcBef>
                        <a:spcAft>
                          <a:spcPts val="0"/>
                        </a:spcAft>
                      </a:pP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000" b="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1062395"/>
                  </a:ext>
                </a:extLst>
              </a:tr>
              <a:tr h="683745">
                <a:tc>
                  <a:txBody>
                    <a:bodyPr/>
                    <a:lstStyle/>
                    <a:p>
                      <a:pPr marL="0" marR="0">
                        <a:lnSpc>
                          <a:spcPct val="107000"/>
                        </a:lnSpc>
                        <a:spcBef>
                          <a:spcPts val="0"/>
                        </a:spcBef>
                        <a:spcAft>
                          <a:spcPts val="0"/>
                        </a:spcAft>
                      </a:pPr>
                      <a:r>
                        <a:rPr lang="en-US" sz="1000" b="1" dirty="0">
                          <a:solidFill>
                            <a:srgbClr val="000000"/>
                          </a:solidFill>
                          <a:effectLst/>
                          <a:latin typeface="+mn-lt"/>
                          <a:ea typeface="Calibri" panose="020F0502020204030204" pitchFamily="34" charset="0"/>
                          <a:cs typeface="Arial" panose="020B0604020202020204" pitchFamily="34" charset="0"/>
                        </a:rPr>
                        <a:t>Transfer of Excess Cash</a:t>
                      </a: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n-lt"/>
                          <a:ea typeface="Calibri" panose="020F0502020204030204" pitchFamily="34" charset="0"/>
                          <a:cs typeface="Arial" panose="020B0604020202020204" pitchFamily="34" charset="0"/>
                        </a:rPr>
                        <a:t>Section 4(b): Excluded GDB Assets; Cash Adjustments; GDB Budget.</a:t>
                      </a:r>
                    </a:p>
                  </a:txBody>
                  <a:tcPr marL="68580" marR="68580" marT="0" marB="0">
                    <a:solidFill>
                      <a:srgbClr val="CFD5EA"/>
                    </a:solidFill>
                  </a:tcPr>
                </a:tc>
                <a:tc>
                  <a:txBody>
                    <a:bodyPr/>
                    <a:lstStyle/>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Upon GDB’s determination that all obligations required to be paid with the Cash Adjustments have been provided for, GDB shall transfer (A) any Excess Reserved Cash in an aggregate amount up to $10 million to the Public Entity Trust in satisfaction of GDB’s obligations under Paragraph 2 of the UCC Stipulation and (B) any Residual GDB Cash Assets to the Issuer pursuant to Section 3(a) (</a:t>
                      </a:r>
                      <a:r>
                        <a:rPr lang="en-US" sz="1000" b="0" i="1" dirty="0">
                          <a:solidFill>
                            <a:srgbClr val="000000"/>
                          </a:solidFill>
                          <a:effectLst/>
                          <a:latin typeface="+mn-lt"/>
                          <a:ea typeface="Calibri" panose="020F0502020204030204" pitchFamily="34" charset="0"/>
                          <a:cs typeface="Arial" panose="020B0604020202020204" pitchFamily="34" charset="0"/>
                        </a:rPr>
                        <a:t>i.e.</a:t>
                      </a:r>
                      <a:r>
                        <a:rPr lang="en-US" sz="1000" b="0" dirty="0">
                          <a:solidFill>
                            <a:srgbClr val="000000"/>
                          </a:solidFill>
                          <a:effectLst/>
                          <a:latin typeface="+mn-lt"/>
                          <a:ea typeface="Calibri" panose="020F0502020204030204" pitchFamily="34" charset="0"/>
                          <a:cs typeface="Arial" panose="020B0604020202020204" pitchFamily="34" charset="0"/>
                        </a:rPr>
                        <a:t>, within 15 days).</a:t>
                      </a:r>
                      <a:r>
                        <a:rPr lang="en-US" sz="1000" b="0" i="1" dirty="0">
                          <a:solidFill>
                            <a:srgbClr val="000000"/>
                          </a:solidFill>
                          <a:effectLst/>
                          <a:latin typeface="+mn-lt"/>
                          <a:ea typeface="Calibri" panose="020F0502020204030204" pitchFamily="34" charset="0"/>
                          <a:cs typeface="Arial" panose="020B0604020202020204" pitchFamily="34" charset="0"/>
                        </a:rPr>
                        <a:t>  </a:t>
                      </a:r>
                      <a:endParaRPr lang="en-US" sz="1000" b="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solidFill>
                      <a:srgbClr val="CFD5EA"/>
                    </a:solidFill>
                  </a:tcPr>
                </a:tc>
                <a:extLst>
                  <a:ext uri="{0D108BD9-81ED-4DB2-BD59-A6C34878D82A}">
                    <a16:rowId xmlns:a16="http://schemas.microsoft.com/office/drawing/2014/main" val="4812472"/>
                  </a:ext>
                </a:extLst>
              </a:tr>
              <a:tr h="1978834">
                <a:tc>
                  <a:txBody>
                    <a:bodyPr/>
                    <a:lstStyle/>
                    <a:p>
                      <a:pPr marL="0" marR="0">
                        <a:lnSpc>
                          <a:spcPct val="107000"/>
                        </a:lnSpc>
                        <a:spcBef>
                          <a:spcPts val="0"/>
                        </a:spcBef>
                        <a:spcAft>
                          <a:spcPts val="0"/>
                        </a:spcAft>
                      </a:pPr>
                      <a:r>
                        <a:rPr lang="en-US" sz="1000" b="1">
                          <a:solidFill>
                            <a:srgbClr val="000000"/>
                          </a:solidFill>
                          <a:effectLst/>
                          <a:latin typeface="+mn-lt"/>
                          <a:ea typeface="Calibri" panose="020F0502020204030204" pitchFamily="34" charset="0"/>
                          <a:cs typeface="Arial" panose="020B0604020202020204" pitchFamily="34" charset="0"/>
                        </a:rPr>
                        <a:t>GDB Budget</a:t>
                      </a:r>
                      <a:endParaRPr lang="en-US" sz="100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n-lt"/>
                          <a:ea typeface="Calibri" panose="020F0502020204030204" pitchFamily="34" charset="0"/>
                          <a:cs typeface="Arial" panose="020B0604020202020204" pitchFamily="34" charset="0"/>
                        </a:rPr>
                        <a:t>Section 4(b): Excluded GDB Assets; Cash Adjustments; GDB Budget.</a:t>
                      </a:r>
                    </a:p>
                  </a:txBody>
                  <a:tcPr marL="68580" marR="68580" marT="0" marB="0">
                    <a:solidFill>
                      <a:srgbClr val="E9EBF5"/>
                    </a:solidFill>
                  </a:tcPr>
                </a:tc>
                <a:tc>
                  <a:txBody>
                    <a:bodyPr/>
                    <a:lstStyle/>
                    <a:p>
                      <a:pPr marL="0" marR="0">
                        <a:lnSpc>
                          <a:spcPct val="107000"/>
                        </a:lnSpc>
                        <a:spcBef>
                          <a:spcPts val="0"/>
                        </a:spcBef>
                        <a:spcAft>
                          <a:spcPts val="600"/>
                        </a:spcAft>
                      </a:pPr>
                      <a:r>
                        <a:rPr lang="en-US" sz="1000" b="0" dirty="0">
                          <a:solidFill>
                            <a:srgbClr val="000000"/>
                          </a:solidFill>
                          <a:effectLst/>
                          <a:latin typeface="+mn-lt"/>
                          <a:ea typeface="Calibri" panose="020F0502020204030204" pitchFamily="34" charset="0"/>
                          <a:cs typeface="Arial" panose="020B0604020202020204" pitchFamily="34" charset="0"/>
                        </a:rPr>
                        <a:t>On or prior to the date that is </a:t>
                      </a:r>
                      <a:r>
                        <a:rPr lang="en-US" sz="1000" b="0" u="sng" dirty="0">
                          <a:solidFill>
                            <a:srgbClr val="000000"/>
                          </a:solidFill>
                          <a:effectLst/>
                          <a:latin typeface="+mn-lt"/>
                          <a:ea typeface="Calibri" panose="020F0502020204030204" pitchFamily="34" charset="0"/>
                          <a:cs typeface="Arial" panose="020B0604020202020204" pitchFamily="34" charset="0"/>
                        </a:rPr>
                        <a:t>45 days following the end of each fiscal quarter</a:t>
                      </a:r>
                      <a:r>
                        <a:rPr lang="en-US" sz="1000" b="0" dirty="0">
                          <a:solidFill>
                            <a:srgbClr val="000000"/>
                          </a:solidFill>
                          <a:effectLst/>
                          <a:latin typeface="+mn-lt"/>
                          <a:ea typeface="Calibri" panose="020F0502020204030204" pitchFamily="34" charset="0"/>
                          <a:cs typeface="Arial" panose="020B0604020202020204" pitchFamily="34" charset="0"/>
                        </a:rPr>
                        <a:t>, GDB shall prepare and deliver to the Issuer, the Servicer and the Collateral Monitor a Proposed GDB Budget, along with explanations of any material variances to the previous GDB Budget, which shall be in form and substance reasonably acceptable to the Collateral Monitor.  Upon acceptance of such Proposed GDB Budget by the Collateral Monitor, the Proposed GDB Budget shall become the new GDB Budget, which GDB shall deliver to the Issuer, the Servicer and the Collateral Monitor; provided, however, that any such GDB Budget shall be superseded </a:t>
                      </a:r>
                      <a:r>
                        <a:rPr lang="en-US" sz="1000" dirty="0">
                          <a:solidFill>
                            <a:srgbClr val="000000"/>
                          </a:solidFill>
                          <a:effectLst/>
                          <a:latin typeface="+mn-lt"/>
                          <a:ea typeface="Calibri" panose="020F0502020204030204" pitchFamily="34" charset="0"/>
                          <a:cs typeface="Arial" panose="020B0604020202020204" pitchFamily="34" charset="0"/>
                        </a:rPr>
                        <a:t>by the applicable PROMESA Budget for GDB to the extent GDB’s compliance with such GDB Budget would cause GDB to be in violation of such PROMESA Budget.</a:t>
                      </a:r>
                    </a:p>
                    <a:p>
                      <a:pPr marL="0" marR="0">
                        <a:lnSpc>
                          <a:spcPct val="107000"/>
                        </a:lnSpc>
                        <a:spcBef>
                          <a:spcPts val="0"/>
                        </a:spcBef>
                        <a:spcAft>
                          <a:spcPts val="0"/>
                        </a:spcAft>
                      </a:pPr>
                      <a:r>
                        <a:rPr lang="en-US" sz="1000" dirty="0">
                          <a:solidFill>
                            <a:srgbClr val="000000"/>
                          </a:solidFill>
                          <a:effectLst/>
                          <a:latin typeface="+mn-lt"/>
                          <a:ea typeface="Calibri" panose="020F0502020204030204" pitchFamily="34" charset="0"/>
                          <a:cs typeface="Arial" panose="020B0604020202020204" pitchFamily="34" charset="0"/>
                        </a:rPr>
                        <a:t>Each GDB Budget shall set forth, among other things, projected cash disbursements, including anticipated uses of the Cash Adjustments, and projected cash receipts of GDB on a monthly basis for the immediately following twelve months and on a quarterly basis thereafter.  </a:t>
                      </a:r>
                    </a:p>
                  </a:txBody>
                  <a:tcPr marL="68580" marR="68580" marT="0" marB="0"/>
                </a:tc>
                <a:extLst>
                  <a:ext uri="{0D108BD9-81ED-4DB2-BD59-A6C34878D82A}">
                    <a16:rowId xmlns:a16="http://schemas.microsoft.com/office/drawing/2014/main" val="795674963"/>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718208" y="4940821"/>
            <a:ext cx="8957901" cy="207749"/>
          </a:xfrm>
          <a:prstGeom prst="rect">
            <a:avLst/>
          </a:prstGeom>
          <a:noFill/>
        </p:spPr>
        <p:txBody>
          <a:bodyPr wrap="none" rtlCol="0">
            <a:spAutoFit/>
          </a:bodyPr>
          <a:lstStyle/>
          <a:p>
            <a:r>
              <a:rPr lang="en-US" sz="750" dirty="0">
                <a:effectLst/>
                <a:ea typeface="Calibri" panose="020F0502020204030204" pitchFamily="34" charset="0"/>
                <a:cs typeface="Arial" panose="020B0604020202020204" pitchFamily="34" charset="0"/>
              </a:rPr>
              <a:t>Note: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endParaRPr lang="en-US" sz="750" dirty="0"/>
          </a:p>
        </p:txBody>
      </p:sp>
      <p:sp>
        <p:nvSpPr>
          <p:cNvPr id="5" name="Title 5">
            <a:extLst>
              <a:ext uri="{FF2B5EF4-FFF2-40B4-BE49-F238E27FC236}">
                <a16:creationId xmlns:a16="http://schemas.microsoft.com/office/drawing/2014/main" id="{BF2AFFD4-9E60-3B0C-720B-E7F16A3F0AE8}"/>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a:t>Master Transfer Agreement (continued)</a:t>
            </a:r>
          </a:p>
        </p:txBody>
      </p:sp>
    </p:spTree>
    <p:extLst>
      <p:ext uri="{BB962C8B-B14F-4D97-AF65-F5344CB8AC3E}">
        <p14:creationId xmlns:p14="http://schemas.microsoft.com/office/powerpoint/2010/main" val="207136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28</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971080524"/>
              </p:ext>
            </p:extLst>
          </p:nvPr>
        </p:nvGraphicFramePr>
        <p:xfrm>
          <a:off x="707699" y="1319548"/>
          <a:ext cx="10883811" cy="4651278"/>
        </p:xfrm>
        <a:graphic>
          <a:graphicData uri="http://schemas.openxmlformats.org/drawingml/2006/table">
            <a:tbl>
              <a:tblPr firstRow="1" bandRow="1">
                <a:tableStyleId>{5C22544A-7EE6-4342-B048-85BDC9FD1C3A}</a:tableStyleId>
              </a:tblPr>
              <a:tblGrid>
                <a:gridCol w="1289268">
                  <a:extLst>
                    <a:ext uri="{9D8B030D-6E8A-4147-A177-3AD203B41FA5}">
                      <a16:colId xmlns:a16="http://schemas.microsoft.com/office/drawing/2014/main" val="3729016833"/>
                    </a:ext>
                  </a:extLst>
                </a:gridCol>
                <a:gridCol w="1671143">
                  <a:extLst>
                    <a:ext uri="{9D8B030D-6E8A-4147-A177-3AD203B41FA5}">
                      <a16:colId xmlns:a16="http://schemas.microsoft.com/office/drawing/2014/main" val="4183644187"/>
                    </a:ext>
                  </a:extLst>
                </a:gridCol>
                <a:gridCol w="7923400">
                  <a:extLst>
                    <a:ext uri="{9D8B030D-6E8A-4147-A177-3AD203B41FA5}">
                      <a16:colId xmlns:a16="http://schemas.microsoft.com/office/drawing/2014/main" val="1151322228"/>
                    </a:ext>
                  </a:extLst>
                </a:gridCol>
              </a:tblGrid>
              <a:tr h="389501">
                <a:tc>
                  <a:txBody>
                    <a:bodyPr/>
                    <a:lstStyle/>
                    <a:p>
                      <a:pPr algn="ctr"/>
                      <a:r>
                        <a:rPr lang="en-US" sz="1200" dirty="0">
                          <a:latin typeface="+mn-lt"/>
                        </a:rPr>
                        <a:t>Obligation</a:t>
                      </a:r>
                      <a:endParaRPr lang="en-US" sz="1200" baseline="30000" dirty="0">
                        <a:latin typeface="+mn-lt"/>
                      </a:endParaRPr>
                    </a:p>
                  </a:txBody>
                  <a:tcPr anchor="ctr">
                    <a:solidFill>
                      <a:srgbClr val="002060"/>
                    </a:solidFill>
                  </a:tcPr>
                </a:tc>
                <a:tc>
                  <a:txBody>
                    <a:bodyPr/>
                    <a:lstStyle/>
                    <a:p>
                      <a:pPr algn="ctr"/>
                      <a:r>
                        <a:rPr lang="en-US" sz="1200" dirty="0">
                          <a:latin typeface="+mn-lt"/>
                        </a:rPr>
                        <a:t>Section</a:t>
                      </a:r>
                    </a:p>
                  </a:txBody>
                  <a:tcPr anchor="ctr">
                    <a:solidFill>
                      <a:srgbClr val="002060"/>
                    </a:solidFill>
                  </a:tcPr>
                </a:tc>
                <a:tc>
                  <a:txBody>
                    <a:bodyPr/>
                    <a:lstStyle/>
                    <a:p>
                      <a:pPr algn="ctr"/>
                      <a:r>
                        <a:rPr lang="en-US" sz="1200" dirty="0">
                          <a:latin typeface="+mn-lt"/>
                        </a:rPr>
                        <a:t>Text of Contractual Provision</a:t>
                      </a:r>
                    </a:p>
                  </a:txBody>
                  <a:tcPr anchor="ctr">
                    <a:solidFill>
                      <a:srgbClr val="002060"/>
                    </a:solidFill>
                  </a:tcPr>
                </a:tc>
                <a:extLst>
                  <a:ext uri="{0D108BD9-81ED-4DB2-BD59-A6C34878D82A}">
                    <a16:rowId xmlns:a16="http://schemas.microsoft.com/office/drawing/2014/main" val="297682331"/>
                  </a:ext>
                </a:extLst>
              </a:tr>
              <a:tr h="2045418">
                <a:tc>
                  <a:txBody>
                    <a:bodyPr/>
                    <a:lstStyle/>
                    <a:p>
                      <a:pPr marL="0" marR="0">
                        <a:lnSpc>
                          <a:spcPct val="107000"/>
                        </a:lnSpc>
                        <a:spcBef>
                          <a:spcPts val="0"/>
                        </a:spcBef>
                        <a:spcAft>
                          <a:spcPts val="0"/>
                        </a:spcAft>
                      </a:pPr>
                      <a:r>
                        <a:rPr lang="en-US" sz="1000" b="1" dirty="0">
                          <a:solidFill>
                            <a:srgbClr val="000000"/>
                          </a:solidFill>
                          <a:effectLst/>
                          <a:latin typeface="+mj-lt"/>
                          <a:ea typeface="Calibri" panose="020F0502020204030204" pitchFamily="34" charset="0"/>
                          <a:cs typeface="Arial" panose="020B0604020202020204" pitchFamily="34" charset="0"/>
                        </a:rPr>
                        <a:t>Reconvey the Restructuring Property </a:t>
                      </a:r>
                      <a:endParaRPr lang="en-US" sz="10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j-lt"/>
                          <a:ea typeface="Calibri" panose="020F0502020204030204" pitchFamily="34" charset="0"/>
                          <a:cs typeface="Arial" panose="020B0604020202020204" pitchFamily="34" charset="0"/>
                        </a:rPr>
                        <a:t>Section 2(a): Covenant to Transfer or Convey the Restructuring Property</a:t>
                      </a:r>
                    </a:p>
                  </a:txBody>
                  <a:tcPr marL="68580" marR="68580" marT="0" marB="0"/>
                </a:tc>
                <a:tc>
                  <a:txBody>
                    <a:bodyPr/>
                    <a:lstStyle/>
                    <a:p>
                      <a:pPr marL="0" marR="0" algn="just">
                        <a:lnSpc>
                          <a:spcPct val="107000"/>
                        </a:lnSpc>
                        <a:spcBef>
                          <a:spcPts val="0"/>
                        </a:spcBef>
                        <a:spcAft>
                          <a:spcPts val="0"/>
                        </a:spcAft>
                      </a:pPr>
                      <a:r>
                        <a:rPr lang="en-US" sz="1000" b="0" dirty="0">
                          <a:solidFill>
                            <a:srgbClr val="000000"/>
                          </a:solidFill>
                          <a:effectLst/>
                          <a:latin typeface="+mj-lt"/>
                          <a:ea typeface="Calibri" panose="020F0502020204030204" pitchFamily="34" charset="0"/>
                          <a:cs typeface="Arial" panose="020B0604020202020204" pitchFamily="34" charset="0"/>
                        </a:rPr>
                        <a:t>GDB hereby agrees that, in the event that (i) GDB acquires title to, beneficial ownership of or control over, any part of any Restructuring Property after it has been transferred to the Issuer by GDB pursuant to the Transfer Agreement (whether such acquisition occurs by operation of law, by court order or in any other manner) or (ii) the transfer by GDB to the Issuer of any part of any Restructuring Property is deemed invalid or void for any reason at any time (whether pursuant to legislative action, determination by a court of competent jurisdiction or otherwise) (each of (i) and (ii), a “Transfer Trigger Event”), GDB shall take such steps as may be necessary to irrevocably retransfer or convey such Restructuring Property to the Indenture Trustee, or such other Independent Person as the Indenture Trustee may designate (any such property received by the Indenture Trustee or such other designated Independent Person in partial or full satisfaction of GDB’s obligations under this Section 2, “Trustee-Held Property”), to be held for the benefit of the Bondholders pursuant to and subject to the terms of the Bond Indenture and to be applied to payments on the Bonds pursuant to the terms hereof and of the Bond Indenture (or if such retransfer or conveyance would violate any law or court order, GDB shall take such other actions as may be necessary such that the Bondholders receive the economic equivalent thereof).</a:t>
                      </a:r>
                    </a:p>
                  </a:txBody>
                  <a:tcPr marL="68580" marR="68580" marT="0" marB="0"/>
                </a:tc>
                <a:extLst>
                  <a:ext uri="{0D108BD9-81ED-4DB2-BD59-A6C34878D82A}">
                    <a16:rowId xmlns:a16="http://schemas.microsoft.com/office/drawing/2014/main" val="3261062395"/>
                  </a:ext>
                </a:extLst>
              </a:tr>
              <a:tr h="2216359">
                <a:tc>
                  <a:txBody>
                    <a:bodyPr/>
                    <a:lstStyle/>
                    <a:p>
                      <a:pPr marL="0" marR="0">
                        <a:lnSpc>
                          <a:spcPct val="107000"/>
                        </a:lnSpc>
                        <a:spcBef>
                          <a:spcPts val="0"/>
                        </a:spcBef>
                        <a:spcAft>
                          <a:spcPts val="0"/>
                        </a:spcAft>
                      </a:pPr>
                      <a:r>
                        <a:rPr lang="en-US" sz="1000" b="1"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Indemnification Triggers</a:t>
                      </a:r>
                      <a:endParaRPr lang="en-US"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Section 3(a): Indemnification</a:t>
                      </a:r>
                      <a:endParaRPr lang="en-US"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solidFill>
                      <a:srgbClr val="E9EBF5"/>
                    </a:solidFill>
                  </a:tcPr>
                </a:tc>
                <a:tc>
                  <a:txBody>
                    <a:bodyPr/>
                    <a:lstStyle/>
                    <a:p>
                      <a:pPr marL="0" marR="0" algn="just">
                        <a:lnSpc>
                          <a:spcPct val="107000"/>
                        </a:lnSpc>
                        <a:spcBef>
                          <a:spcPts val="0"/>
                        </a:spcBef>
                        <a:spcAft>
                          <a:spcPts val="0"/>
                        </a:spcAft>
                      </a:pPr>
                      <a:r>
                        <a:rPr lang="en-US" sz="1000" b="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GDB hereby agrees to indemnify and hold the Bondholders (collectively, other than any Non-Indemnified Bondholders, the “Indemnified Parties”) harmless from and against all damages and losses suffered or incurred by the Indemnified Parties that are the result of an Indemnification Trigger Event (as defined herein) (collectively, the “Covered Losses”), except that (i) an impairment resulting from an immaterial diminution in value of the Restructuring Property shall not independently give rise to a claim for indemnification and (ii) a Bondholder shall not be entitled to indemnification for Covered Losses to the extent that the Indemnification Trigger Event results from the actions of such Bondholder, or the actions of the Indenture Trustee taken at the direction of such Bondholder (such Bondholder, a “Non-Indemnified Bondholder”).  An “Indemnification Trigger Event” shall mean any legislative action or determination by a court of competent jurisdiction causing the Qualifying Modification, the Bonds or the rights or liens of the Issuer, the Indenture Trustee or the Bondholders in respect of the Restructuring Property or the Bonds to be impaired, rescinded or avoided or otherwise rendered not enforceable in accordance with their terms; it being understood that for purposes of such definition, (y) “legislative action” shall mean any Puerto Rico legislative action signed into law and (z) “determination by a court of competent jurisdiction” shall mean a final order of a court of competent jurisdiction not subject to appeal. </a:t>
                      </a:r>
                      <a:endParaRPr lang="en-US" sz="10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60633286"/>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676169" y="5969011"/>
            <a:ext cx="8957901" cy="207749"/>
          </a:xfrm>
          <a:prstGeom prst="rect">
            <a:avLst/>
          </a:prstGeom>
          <a:noFill/>
        </p:spPr>
        <p:txBody>
          <a:bodyPr wrap="none" rtlCol="0">
            <a:spAutoFit/>
          </a:bodyPr>
          <a:lstStyle/>
          <a:p>
            <a:r>
              <a:rPr lang="en-US" sz="750" dirty="0">
                <a:effectLst/>
                <a:ea typeface="Calibri" panose="020F0502020204030204" pitchFamily="34" charset="0"/>
                <a:cs typeface="Arial" panose="020B0604020202020204" pitchFamily="34" charset="0"/>
              </a:rPr>
              <a:t>Note: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endParaRPr lang="en-US" sz="750" dirty="0"/>
          </a:p>
        </p:txBody>
      </p:sp>
      <p:sp>
        <p:nvSpPr>
          <p:cNvPr id="5" name="Title 5">
            <a:extLst>
              <a:ext uri="{FF2B5EF4-FFF2-40B4-BE49-F238E27FC236}">
                <a16:creationId xmlns:a16="http://schemas.microsoft.com/office/drawing/2014/main" id="{BDF1BE3E-85A9-11FF-706D-A5675F236341}"/>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err="1"/>
              <a:t>Keepwell</a:t>
            </a:r>
            <a:r>
              <a:rPr lang="en-US" sz="1800" i="1" dirty="0"/>
              <a:t> Agreement</a:t>
            </a:r>
          </a:p>
        </p:txBody>
      </p:sp>
    </p:spTree>
    <p:extLst>
      <p:ext uri="{BB962C8B-B14F-4D97-AF65-F5344CB8AC3E}">
        <p14:creationId xmlns:p14="http://schemas.microsoft.com/office/powerpoint/2010/main" val="172342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0EF2967-B1CC-2FC4-698E-9712A7A6F460}"/>
              </a:ext>
            </a:extLst>
          </p:cNvPr>
          <p:cNvSpPr>
            <a:spLocks noGrp="1"/>
          </p:cNvSpPr>
          <p:nvPr>
            <p:ph type="title"/>
          </p:nvPr>
        </p:nvSpPr>
        <p:spPr>
          <a:xfrm>
            <a:off x="310662" y="4091401"/>
            <a:ext cx="10298244" cy="590931"/>
          </a:xfrm>
        </p:spPr>
        <p:txBody>
          <a:bodyPr vert="horz"/>
          <a:lstStyle/>
          <a:p>
            <a:r>
              <a:rPr lang="en-US" sz="3600" dirty="0"/>
              <a:t>Background</a:t>
            </a:r>
          </a:p>
        </p:txBody>
      </p:sp>
      <p:sp>
        <p:nvSpPr>
          <p:cNvPr id="3" name="Footer Placeholder 1">
            <a:extLst>
              <a:ext uri="{FF2B5EF4-FFF2-40B4-BE49-F238E27FC236}">
                <a16:creationId xmlns:a16="http://schemas.microsoft.com/office/drawing/2014/main" id="{9CCDE4B7-9E4F-ACB8-A485-81DF83E6CF6B}"/>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Tree>
    <p:extLst>
      <p:ext uri="{BB962C8B-B14F-4D97-AF65-F5344CB8AC3E}">
        <p14:creationId xmlns:p14="http://schemas.microsoft.com/office/powerpoint/2010/main" val="226270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29</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2072106430"/>
              </p:ext>
            </p:extLst>
          </p:nvPr>
        </p:nvGraphicFramePr>
        <p:xfrm>
          <a:off x="707699" y="1445668"/>
          <a:ext cx="10883811" cy="4351274"/>
        </p:xfrm>
        <a:graphic>
          <a:graphicData uri="http://schemas.openxmlformats.org/drawingml/2006/table">
            <a:tbl>
              <a:tblPr firstRow="1" bandRow="1">
                <a:tableStyleId>{5C22544A-7EE6-4342-B048-85BDC9FD1C3A}</a:tableStyleId>
              </a:tblPr>
              <a:tblGrid>
                <a:gridCol w="1289268">
                  <a:extLst>
                    <a:ext uri="{9D8B030D-6E8A-4147-A177-3AD203B41FA5}">
                      <a16:colId xmlns:a16="http://schemas.microsoft.com/office/drawing/2014/main" val="3729016833"/>
                    </a:ext>
                  </a:extLst>
                </a:gridCol>
                <a:gridCol w="1986455">
                  <a:extLst>
                    <a:ext uri="{9D8B030D-6E8A-4147-A177-3AD203B41FA5}">
                      <a16:colId xmlns:a16="http://schemas.microsoft.com/office/drawing/2014/main" val="4183644187"/>
                    </a:ext>
                  </a:extLst>
                </a:gridCol>
                <a:gridCol w="7608088">
                  <a:extLst>
                    <a:ext uri="{9D8B030D-6E8A-4147-A177-3AD203B41FA5}">
                      <a16:colId xmlns:a16="http://schemas.microsoft.com/office/drawing/2014/main" val="1151322228"/>
                    </a:ext>
                  </a:extLst>
                </a:gridCol>
              </a:tblGrid>
              <a:tr h="370840">
                <a:tc>
                  <a:txBody>
                    <a:bodyPr/>
                    <a:lstStyle/>
                    <a:p>
                      <a:pPr algn="ctr"/>
                      <a:r>
                        <a:rPr lang="en-US" sz="1200" dirty="0">
                          <a:latin typeface="+mn-lt"/>
                        </a:rPr>
                        <a:t>Obligation</a:t>
                      </a:r>
                      <a:endParaRPr lang="en-US" sz="1200" baseline="30000" dirty="0">
                        <a:latin typeface="+mn-lt"/>
                      </a:endParaRPr>
                    </a:p>
                  </a:txBody>
                  <a:tcPr anchor="ctr">
                    <a:solidFill>
                      <a:srgbClr val="002060"/>
                    </a:solidFill>
                  </a:tcPr>
                </a:tc>
                <a:tc>
                  <a:txBody>
                    <a:bodyPr/>
                    <a:lstStyle/>
                    <a:p>
                      <a:pPr algn="ctr"/>
                      <a:r>
                        <a:rPr lang="en-US" sz="1200" dirty="0">
                          <a:latin typeface="+mn-lt"/>
                        </a:rPr>
                        <a:t>Section</a:t>
                      </a:r>
                    </a:p>
                  </a:txBody>
                  <a:tcPr anchor="ctr">
                    <a:solidFill>
                      <a:srgbClr val="002060"/>
                    </a:solidFill>
                  </a:tcPr>
                </a:tc>
                <a:tc>
                  <a:txBody>
                    <a:bodyPr/>
                    <a:lstStyle/>
                    <a:p>
                      <a:pPr algn="ctr"/>
                      <a:r>
                        <a:rPr lang="en-US" sz="1200" dirty="0">
                          <a:latin typeface="+mn-lt"/>
                        </a:rPr>
                        <a:t>Text of Contractual Provision</a:t>
                      </a:r>
                    </a:p>
                  </a:txBody>
                  <a:tcPr anchor="ctr">
                    <a:solidFill>
                      <a:srgbClr val="002060"/>
                    </a:solidFill>
                  </a:tcPr>
                </a:tc>
                <a:extLst>
                  <a:ext uri="{0D108BD9-81ED-4DB2-BD59-A6C34878D82A}">
                    <a16:rowId xmlns:a16="http://schemas.microsoft.com/office/drawing/2014/main" val="297682331"/>
                  </a:ext>
                </a:extLst>
              </a:tr>
              <a:tr h="370840">
                <a:tc>
                  <a:txBody>
                    <a:bodyPr/>
                    <a:lstStyle/>
                    <a:p>
                      <a:pPr marL="0" marR="0">
                        <a:lnSpc>
                          <a:spcPct val="107000"/>
                        </a:lnSpc>
                        <a:spcBef>
                          <a:spcPts val="0"/>
                        </a:spcBef>
                        <a:spcAft>
                          <a:spcPts val="0"/>
                        </a:spcAft>
                      </a:pPr>
                      <a:r>
                        <a:rPr lang="en-US" sz="1000" b="1" dirty="0">
                          <a:solidFill>
                            <a:srgbClr val="000000"/>
                          </a:solidFill>
                          <a:effectLst/>
                          <a:latin typeface="+mn-lt"/>
                          <a:ea typeface="Calibri" panose="020F0502020204030204" pitchFamily="34" charset="0"/>
                          <a:cs typeface="Arial" panose="020B0604020202020204" pitchFamily="34" charset="0"/>
                        </a:rPr>
                        <a:t>Indemnification Amount</a:t>
                      </a: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Section 3(b) and (f): Indemnification</a:t>
                      </a:r>
                    </a:p>
                  </a:txBody>
                  <a:tcPr marL="68580" marR="68580" marT="0" marB="0"/>
                </a:tc>
                <a:tc>
                  <a:txBody>
                    <a:bodyPr/>
                    <a:lstStyle/>
                    <a:p>
                      <a:pPr marL="0" marR="0" algn="just">
                        <a:lnSpc>
                          <a:spcPct val="107000"/>
                        </a:lnSpc>
                        <a:spcBef>
                          <a:spcPts val="0"/>
                        </a:spcBef>
                        <a:spcAft>
                          <a:spcPts val="600"/>
                        </a:spcAft>
                      </a:pPr>
                      <a:r>
                        <a:rPr lang="en-US" sz="1000" b="0" dirty="0">
                          <a:solidFill>
                            <a:srgbClr val="000000"/>
                          </a:solidFill>
                          <a:effectLst/>
                          <a:latin typeface="+mn-lt"/>
                          <a:ea typeface="Calibri" panose="020F0502020204030204" pitchFamily="34" charset="0"/>
                          <a:cs typeface="Arial" panose="020B0604020202020204" pitchFamily="34" charset="0"/>
                        </a:rPr>
                        <a:t>GDB and the other Parties hereby agree and stipulate that, upon the occurrence of an Indemnification Trigger Event, GDB shall be liable to the Indemnified Parties, and shall pay to the Indenture Trustee for the benefit of the Indemnified Parties, an amount such that, after payment in full of the Indemnified Parties’ claims against GDB in respect of such liability and any distributions thereon, including in any bankruptcy, insolvency, receivership or similar proceedings in respect of GDB, the Indemnified Parties shall be fully compensated for the Covered Losses.  The Parties agree and stipulate that the Covered Losses shall be calculated as (i) the sum of the face amount of the Participating Bond Claims immediately prior to the cancellation thereof pursuant to the Qualifying Modification and the interest that would have accrued on the Participating Bond Claims from and including the date hereof to but excluding the date of payment of indemnity hereunder had the Participating Bond Claims not been cancelled pursuant to the Qualifying Modification, </a:t>
                      </a:r>
                      <a:r>
                        <a:rPr lang="en-US" sz="1000" b="0" i="1" dirty="0">
                          <a:solidFill>
                            <a:srgbClr val="000000"/>
                          </a:solidFill>
                          <a:effectLst/>
                          <a:latin typeface="+mn-lt"/>
                          <a:ea typeface="Calibri" panose="020F0502020204030204" pitchFamily="34" charset="0"/>
                          <a:cs typeface="Arial" panose="020B0604020202020204" pitchFamily="34" charset="0"/>
                        </a:rPr>
                        <a:t>minus</a:t>
                      </a:r>
                      <a:r>
                        <a:rPr lang="en-US" sz="1000" b="0" dirty="0">
                          <a:solidFill>
                            <a:srgbClr val="000000"/>
                          </a:solidFill>
                          <a:effectLst/>
                          <a:latin typeface="+mn-lt"/>
                          <a:ea typeface="Calibri" panose="020F0502020204030204" pitchFamily="34" charset="0"/>
                          <a:cs typeface="Arial" panose="020B0604020202020204" pitchFamily="34" charset="0"/>
                        </a:rPr>
                        <a:t> (ii) the sum of, in each case to the extent recovered by the Bondholders as a class, (A) all distributions made on the Bonds prior to the date of payment of indemnity hereunder, (B) the value of the Bonds (excluding the value derived from the right of Bondholders to any payment of indemnity hereunder) as of the date of the payment of indemnity hereunder (after taking account of the effect of the Indemnification Trigger Event) and (C) any indemnification, contribution, compensation or other payment paid to the Indemnified Parties by any third party with respect to such Covered Loss, </a:t>
                      </a:r>
                      <a:r>
                        <a:rPr lang="en-US" sz="1000" b="0" i="1" dirty="0">
                          <a:solidFill>
                            <a:srgbClr val="000000"/>
                          </a:solidFill>
                          <a:effectLst/>
                          <a:latin typeface="+mn-lt"/>
                          <a:ea typeface="Calibri" panose="020F0502020204030204" pitchFamily="34" charset="0"/>
                          <a:cs typeface="Arial" panose="020B0604020202020204" pitchFamily="34" charset="0"/>
                        </a:rPr>
                        <a:t>plus</a:t>
                      </a:r>
                      <a:r>
                        <a:rPr lang="en-US" sz="1000" b="0" dirty="0">
                          <a:solidFill>
                            <a:srgbClr val="000000"/>
                          </a:solidFill>
                          <a:effectLst/>
                          <a:latin typeface="+mn-lt"/>
                          <a:ea typeface="Calibri" panose="020F0502020204030204" pitchFamily="34" charset="0"/>
                          <a:cs typeface="Arial" panose="020B0604020202020204" pitchFamily="34" charset="0"/>
                        </a:rPr>
                        <a:t> (iii) any amounts owing to the Indenture Trustee pursuant to the Bond Indenture and the expenses of the Indenture Trustee or such other Person designated by the Indenture Trustee in respect of realizing such Indemnification Proceeds. The Parties hereby further agree and stipulate that, other than in the context of an insolvency proceeding of GDB (including but not limited to a proceeding under Title III of PROMESA) the Indemnified Parties shall forbear from seeking to recover from GDB Covered Losses in excess of the total assets of GDB. </a:t>
                      </a:r>
                    </a:p>
                    <a:p>
                      <a:pPr marL="0" marR="0">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The Indemnified Party, Indenture Trustee (subject to the indemnification provisions under the Bond Indenture), Issuer and GDB shall cooperate fully with each other with respect to the defense against and opposition to any Claim and, regardless of which party has control of the opposition thereto as provided for herein, shall keep each other reasonably advised with respect thereto.</a:t>
                      </a:r>
                    </a:p>
                  </a:txBody>
                  <a:tcPr marL="68580" marR="68580" marT="0" marB="0"/>
                </a:tc>
                <a:extLst>
                  <a:ext uri="{0D108BD9-81ED-4DB2-BD59-A6C34878D82A}">
                    <a16:rowId xmlns:a16="http://schemas.microsoft.com/office/drawing/2014/main" val="3261062395"/>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676169" y="5808646"/>
            <a:ext cx="8957901" cy="207749"/>
          </a:xfrm>
          <a:prstGeom prst="rect">
            <a:avLst/>
          </a:prstGeom>
          <a:noFill/>
        </p:spPr>
        <p:txBody>
          <a:bodyPr wrap="none" rtlCol="0">
            <a:spAutoFit/>
          </a:bodyPr>
          <a:lstStyle/>
          <a:p>
            <a:r>
              <a:rPr lang="en-US" sz="750" dirty="0">
                <a:effectLst/>
                <a:ea typeface="Calibri" panose="020F0502020204030204" pitchFamily="34" charset="0"/>
                <a:cs typeface="Arial" panose="020B0604020202020204" pitchFamily="34" charset="0"/>
              </a:rPr>
              <a:t>Note: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endParaRPr lang="en-US" sz="750" dirty="0"/>
          </a:p>
        </p:txBody>
      </p:sp>
      <p:sp>
        <p:nvSpPr>
          <p:cNvPr id="5" name="Title 5">
            <a:extLst>
              <a:ext uri="{FF2B5EF4-FFF2-40B4-BE49-F238E27FC236}">
                <a16:creationId xmlns:a16="http://schemas.microsoft.com/office/drawing/2014/main" id="{BDF1BE3E-85A9-11FF-706D-A5675F236341}"/>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err="1"/>
              <a:t>Keepwell</a:t>
            </a:r>
            <a:r>
              <a:rPr lang="en-US" sz="1800" i="1" dirty="0"/>
              <a:t> Agreement (continued)</a:t>
            </a:r>
          </a:p>
        </p:txBody>
      </p:sp>
    </p:spTree>
    <p:extLst>
      <p:ext uri="{BB962C8B-B14F-4D97-AF65-F5344CB8AC3E}">
        <p14:creationId xmlns:p14="http://schemas.microsoft.com/office/powerpoint/2010/main" val="153934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30</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B2F1136-B03B-04C0-4EF3-9ED6ADB739E3}"/>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4" name="Table 3">
            <a:extLst>
              <a:ext uri="{FF2B5EF4-FFF2-40B4-BE49-F238E27FC236}">
                <a16:creationId xmlns:a16="http://schemas.microsoft.com/office/drawing/2014/main" id="{A0D7912E-2A0F-FC6E-7748-C20E1E747B63}"/>
              </a:ext>
            </a:extLst>
          </p:cNvPr>
          <p:cNvGraphicFramePr>
            <a:graphicFrameLocks noGrp="1"/>
          </p:cNvGraphicFramePr>
          <p:nvPr>
            <p:extLst>
              <p:ext uri="{D42A27DB-BD31-4B8C-83A1-F6EECF244321}">
                <p14:modId xmlns:p14="http://schemas.microsoft.com/office/powerpoint/2010/main" val="2493525075"/>
              </p:ext>
            </p:extLst>
          </p:nvPr>
        </p:nvGraphicFramePr>
        <p:xfrm>
          <a:off x="697189" y="1676892"/>
          <a:ext cx="10883811" cy="3972926"/>
        </p:xfrm>
        <a:graphic>
          <a:graphicData uri="http://schemas.openxmlformats.org/drawingml/2006/table">
            <a:tbl>
              <a:tblPr firstRow="1" bandRow="1">
                <a:tableStyleId>{5C22544A-7EE6-4342-B048-85BDC9FD1C3A}</a:tableStyleId>
              </a:tblPr>
              <a:tblGrid>
                <a:gridCol w="1289268">
                  <a:extLst>
                    <a:ext uri="{9D8B030D-6E8A-4147-A177-3AD203B41FA5}">
                      <a16:colId xmlns:a16="http://schemas.microsoft.com/office/drawing/2014/main" val="3729016833"/>
                    </a:ext>
                  </a:extLst>
                </a:gridCol>
                <a:gridCol w="1481957">
                  <a:extLst>
                    <a:ext uri="{9D8B030D-6E8A-4147-A177-3AD203B41FA5}">
                      <a16:colId xmlns:a16="http://schemas.microsoft.com/office/drawing/2014/main" val="4183644187"/>
                    </a:ext>
                  </a:extLst>
                </a:gridCol>
                <a:gridCol w="8112586">
                  <a:extLst>
                    <a:ext uri="{9D8B030D-6E8A-4147-A177-3AD203B41FA5}">
                      <a16:colId xmlns:a16="http://schemas.microsoft.com/office/drawing/2014/main" val="1151322228"/>
                    </a:ext>
                  </a:extLst>
                </a:gridCol>
              </a:tblGrid>
              <a:tr h="346380">
                <a:tc>
                  <a:txBody>
                    <a:bodyPr/>
                    <a:lstStyle/>
                    <a:p>
                      <a:pPr algn="ctr"/>
                      <a:r>
                        <a:rPr lang="en-US" sz="1200" dirty="0">
                          <a:latin typeface="+mn-lt"/>
                        </a:rPr>
                        <a:t>Obligation</a:t>
                      </a:r>
                      <a:endParaRPr lang="en-US" sz="1200" baseline="30000" dirty="0">
                        <a:latin typeface="+mn-lt"/>
                      </a:endParaRPr>
                    </a:p>
                  </a:txBody>
                  <a:tcPr anchor="ctr">
                    <a:solidFill>
                      <a:srgbClr val="002060"/>
                    </a:solidFill>
                  </a:tcPr>
                </a:tc>
                <a:tc>
                  <a:txBody>
                    <a:bodyPr/>
                    <a:lstStyle/>
                    <a:p>
                      <a:pPr algn="ctr"/>
                      <a:r>
                        <a:rPr lang="en-US" sz="1200" dirty="0">
                          <a:latin typeface="+mn-lt"/>
                        </a:rPr>
                        <a:t>Section</a:t>
                      </a:r>
                    </a:p>
                  </a:txBody>
                  <a:tcPr anchor="ctr">
                    <a:solidFill>
                      <a:srgbClr val="002060"/>
                    </a:solidFill>
                  </a:tcPr>
                </a:tc>
                <a:tc>
                  <a:txBody>
                    <a:bodyPr/>
                    <a:lstStyle/>
                    <a:p>
                      <a:pPr algn="ctr"/>
                      <a:r>
                        <a:rPr lang="en-US" sz="1200" dirty="0">
                          <a:latin typeface="+mn-lt"/>
                        </a:rPr>
                        <a:t>Text of Contractual Provision</a:t>
                      </a:r>
                    </a:p>
                  </a:txBody>
                  <a:tcPr anchor="ctr">
                    <a:solidFill>
                      <a:srgbClr val="002060"/>
                    </a:solidFill>
                  </a:tcPr>
                </a:tc>
                <a:extLst>
                  <a:ext uri="{0D108BD9-81ED-4DB2-BD59-A6C34878D82A}">
                    <a16:rowId xmlns:a16="http://schemas.microsoft.com/office/drawing/2014/main" val="297682331"/>
                  </a:ext>
                </a:extLst>
              </a:tr>
              <a:tr h="3026372">
                <a:tc>
                  <a:txBody>
                    <a:bodyPr/>
                    <a:lstStyle/>
                    <a:p>
                      <a:pPr marL="0" marR="0">
                        <a:lnSpc>
                          <a:spcPct val="107000"/>
                        </a:lnSpc>
                        <a:spcBef>
                          <a:spcPts val="0"/>
                        </a:spcBef>
                        <a:spcAft>
                          <a:spcPts val="0"/>
                        </a:spcAft>
                      </a:pPr>
                      <a:r>
                        <a:rPr lang="en-US" sz="1000" b="1" dirty="0">
                          <a:solidFill>
                            <a:srgbClr val="000000"/>
                          </a:solidFill>
                          <a:effectLst/>
                          <a:latin typeface="+mn-lt"/>
                          <a:ea typeface="Calibri" panose="020F0502020204030204" pitchFamily="34" charset="0"/>
                          <a:cs typeface="Arial" panose="020B0604020202020204" pitchFamily="34" charset="0"/>
                        </a:rPr>
                        <a:t>Grant and Perfection of Security Interest </a:t>
                      </a:r>
                      <a:endParaRPr lang="en-US" sz="100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dirty="0">
                          <a:solidFill>
                            <a:srgbClr val="000000"/>
                          </a:solidFill>
                          <a:effectLst/>
                          <a:latin typeface="+mn-lt"/>
                          <a:ea typeface="Calibri" panose="020F0502020204030204" pitchFamily="34" charset="0"/>
                          <a:cs typeface="Arial" panose="020B0604020202020204" pitchFamily="34" charset="0"/>
                        </a:rPr>
                        <a:t>Section 4: Security</a:t>
                      </a:r>
                    </a:p>
                  </a:txBody>
                  <a:tcPr marL="68580" marR="68580" marT="0" marB="0"/>
                </a:tc>
                <a:tc>
                  <a:txBody>
                    <a:bodyPr/>
                    <a:lstStyle/>
                    <a:p>
                      <a:pPr marL="0" marR="0" algn="just">
                        <a:lnSpc>
                          <a:spcPct val="107000"/>
                        </a:lnSpc>
                        <a:spcBef>
                          <a:spcPts val="0"/>
                        </a:spcBef>
                        <a:spcAft>
                          <a:spcPts val="0"/>
                        </a:spcAft>
                      </a:pPr>
                      <a:r>
                        <a:rPr lang="en-US" sz="1000" b="0" dirty="0">
                          <a:solidFill>
                            <a:srgbClr val="000000"/>
                          </a:solidFill>
                          <a:effectLst/>
                          <a:latin typeface="+mn-lt"/>
                          <a:ea typeface="Calibri" panose="020F0502020204030204" pitchFamily="34" charset="0"/>
                          <a:cs typeface="Arial" panose="020B0604020202020204" pitchFamily="34" charset="0"/>
                        </a:rPr>
                        <a:t>GDB, in order to secure the due, full and punctual performance of all of its obligations under this Agreement, hereby grants to the Indenture Trustee, for the benefit of the Bondholders, a continuing lien on and security interest in (a) all rights and interest of GDB, if any, held by it from time to time in any Restructuring Property, (b) all rights of GDB, if any, from time to time to receive any Restructuring Property and (c) all rights and interest of GDB held by it from time to time in any proceeds of the Restructuring Property, in each case whether now owned or existing or hereafter acquired or arising and regardless of where located.  The Parties acknowledge that the Restructuring Property is subject to a statutory lien in favor of the Indenture Trustee, for the benefit of the Bondholders, which lien shall be senior to any other lien encumbering the Restructuring Property, imposed by and subject to Article 402 of the GDB Restructuring Act. For the avoidance of doubt, the right of the Indenture Trustee, in its capacity as a secured party hereunder, to enforce the security interest granted under this Section 4 shall arise only upon the occurrence of a Transfer Trigger Event or an Indemnification Trigger Event. GDB will do all such things and execute such documents, in each case as the Indenture Trustee may reasonably request, to create, protect, preserve, confirm, perfect or validate the foregoing grant of security, to enable the Indenture Trustee, in accordance with the provisions of the Bond Indenture, to protect and enforce the same and any of its rights, powers and remedies related thereto or to enable the Indenture Trustee and the Bondholders to obtain the full benefit of the security interest granted hereby; provided, however, the Parties acknowledge that nothing in the Bond Indenture requires the Indenture Trustee to file or cause to be filed any financing statement, continuation statement or similar record or to otherwise take any action not specifically set forth in the Bond Indenture absent direction and indemnity from Bondholders holding not less than 25% of the Outstanding Amount.</a:t>
                      </a:r>
                    </a:p>
                  </a:txBody>
                  <a:tcPr marL="68580" marR="68580" marT="0" marB="0"/>
                </a:tc>
                <a:extLst>
                  <a:ext uri="{0D108BD9-81ED-4DB2-BD59-A6C34878D82A}">
                    <a16:rowId xmlns:a16="http://schemas.microsoft.com/office/drawing/2014/main" val="3261062395"/>
                  </a:ext>
                </a:extLst>
              </a:tr>
              <a:tr h="600174">
                <a:tc>
                  <a:txBody>
                    <a:bodyPr/>
                    <a:lstStyle/>
                    <a:p>
                      <a:pPr marL="0" marR="0">
                        <a:lnSpc>
                          <a:spcPct val="107000"/>
                        </a:lnSpc>
                        <a:spcBef>
                          <a:spcPts val="0"/>
                        </a:spcBef>
                        <a:spcAft>
                          <a:spcPts val="0"/>
                        </a:spcAft>
                      </a:pPr>
                      <a:r>
                        <a:rPr lang="en-US" sz="1000" b="1"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Notice of Trigger Events </a:t>
                      </a:r>
                      <a:endParaRPr lang="en-US"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000">
                          <a:solidFill>
                            <a:srgbClr val="000000"/>
                          </a:solidFill>
                          <a:effectLst/>
                          <a:latin typeface="Montserrat" panose="00000500000000000000" pitchFamily="2" charset="0"/>
                          <a:ea typeface="Calibri" panose="020F0502020204030204" pitchFamily="34" charset="0"/>
                          <a:cs typeface="Arial" panose="020B0604020202020204" pitchFamily="34" charset="0"/>
                        </a:rPr>
                        <a:t>Section 5(a): Notice; Enforcement</a:t>
                      </a:r>
                      <a:endParaRPr lang="en-US"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000" b="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Upon the occurrence of a Transfer Trigger Event or an Indemnification Trigger Event, each of the Parties shall notify each of the other Parties, and the Indenture Trustee, upon becoming aware of such occurrence (whether by notification from GDB or the Issuer or otherwise), shall notify the Bondholders in accordance with the Bond Indenture.</a:t>
                      </a:r>
                      <a:endParaRPr lang="en-US" sz="10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7988781"/>
                  </a:ext>
                </a:extLst>
              </a:tr>
            </a:tbl>
          </a:graphicData>
        </a:graphic>
      </p:graphicFrame>
      <p:sp>
        <p:nvSpPr>
          <p:cNvPr id="7" name="TextBox 6">
            <a:extLst>
              <a:ext uri="{FF2B5EF4-FFF2-40B4-BE49-F238E27FC236}">
                <a16:creationId xmlns:a16="http://schemas.microsoft.com/office/drawing/2014/main" id="{F40EDE69-CFDC-E1CA-9C27-069C7AD9CCB8}"/>
              </a:ext>
            </a:extLst>
          </p:cNvPr>
          <p:cNvSpPr txBox="1"/>
          <p:nvPr/>
        </p:nvSpPr>
        <p:spPr>
          <a:xfrm>
            <a:off x="665659" y="5662730"/>
            <a:ext cx="8957901" cy="207749"/>
          </a:xfrm>
          <a:prstGeom prst="rect">
            <a:avLst/>
          </a:prstGeom>
          <a:noFill/>
        </p:spPr>
        <p:txBody>
          <a:bodyPr wrap="none" rtlCol="0">
            <a:spAutoFit/>
          </a:bodyPr>
          <a:lstStyle/>
          <a:p>
            <a:r>
              <a:rPr lang="en-US" sz="750" dirty="0">
                <a:effectLst/>
                <a:ea typeface="Calibri" panose="020F0502020204030204" pitchFamily="34" charset="0"/>
                <a:cs typeface="Arial" panose="020B0604020202020204" pitchFamily="34" charset="0"/>
              </a:rPr>
              <a:t>Note: Capitalized terms used herein and not otherwise defined shall have the meanings assigned thereto in the Master Transfer Agreement or the </a:t>
            </a:r>
            <a:r>
              <a:rPr lang="en-US" sz="750" dirty="0" err="1">
                <a:effectLst/>
                <a:ea typeface="Calibri" panose="020F0502020204030204" pitchFamily="34" charset="0"/>
                <a:cs typeface="Arial" panose="020B0604020202020204" pitchFamily="34" charset="0"/>
              </a:rPr>
              <a:t>Keepwell</a:t>
            </a:r>
            <a:r>
              <a:rPr lang="en-US" sz="750" dirty="0">
                <a:effectLst/>
                <a:ea typeface="Calibri" panose="020F0502020204030204" pitchFamily="34" charset="0"/>
                <a:cs typeface="Arial" panose="020B0604020202020204" pitchFamily="34" charset="0"/>
              </a:rPr>
              <a:t> Agreement, as applicable.</a:t>
            </a:r>
            <a:endParaRPr lang="en-US" sz="750" dirty="0"/>
          </a:p>
        </p:txBody>
      </p:sp>
      <p:sp>
        <p:nvSpPr>
          <p:cNvPr id="5" name="Title 5">
            <a:extLst>
              <a:ext uri="{FF2B5EF4-FFF2-40B4-BE49-F238E27FC236}">
                <a16:creationId xmlns:a16="http://schemas.microsoft.com/office/drawing/2014/main" id="{BDF1BE3E-85A9-11FF-706D-A5675F236341}"/>
              </a:ext>
            </a:extLst>
          </p:cNvPr>
          <p:cNvSpPr txBox="1">
            <a:spLocks/>
          </p:cNvSpPr>
          <p:nvPr/>
        </p:nvSpPr>
        <p:spPr>
          <a:xfrm>
            <a:off x="838200" y="321970"/>
            <a:ext cx="10883810" cy="754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spcAft>
                <a:spcPts val="600"/>
              </a:spcAft>
            </a:pPr>
            <a:r>
              <a:rPr lang="en-US" sz="2400" dirty="0"/>
              <a:t>GDB Post-Qualifying Modification Obligations</a:t>
            </a:r>
          </a:p>
          <a:p>
            <a:pPr algn="l">
              <a:spcAft>
                <a:spcPts val="600"/>
              </a:spcAft>
            </a:pPr>
            <a:r>
              <a:rPr lang="en-US" sz="1800" i="1" dirty="0" err="1"/>
              <a:t>Keepwell</a:t>
            </a:r>
            <a:r>
              <a:rPr lang="en-US" sz="1800" i="1" dirty="0"/>
              <a:t> Agreement (continued)</a:t>
            </a:r>
          </a:p>
        </p:txBody>
      </p:sp>
    </p:spTree>
    <p:extLst>
      <p:ext uri="{BB962C8B-B14F-4D97-AF65-F5344CB8AC3E}">
        <p14:creationId xmlns:p14="http://schemas.microsoft.com/office/powerpoint/2010/main" val="364923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Background | GDB Qualifying Modification</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a:xfrm>
            <a:off x="9242199" y="6343650"/>
            <a:ext cx="2743200" cy="365125"/>
          </a:xfrm>
        </p:spPr>
        <p:txBody>
          <a:bodyPr/>
          <a:lstStyle/>
          <a:p>
            <a:fld id="{A8C1C2F1-43FD-4438-8DC5-A45E5F1ED260}" type="slidenum">
              <a:rPr lang="en-US" smtClean="0"/>
              <a:pPr/>
              <a:t>3</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889000" y="7459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47726" y="7396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920A41-1495-14C9-AED3-4E8BB8FF0E92}"/>
              </a:ext>
            </a:extLst>
          </p:cNvPr>
          <p:cNvSpPr txBox="1"/>
          <p:nvPr/>
        </p:nvSpPr>
        <p:spPr>
          <a:xfrm>
            <a:off x="996863" y="2326079"/>
            <a:ext cx="10588079" cy="3754874"/>
          </a:xfrm>
          <a:prstGeom prst="rect">
            <a:avLst/>
          </a:prstGeom>
          <a:solidFill>
            <a:schemeClr val="bg1">
              <a:lumMod val="95000"/>
            </a:schemeClr>
          </a:solidFill>
          <a:ln>
            <a:solidFill>
              <a:schemeClr val="tx1"/>
            </a:solidFill>
          </a:ln>
        </p:spPr>
        <p:txBody>
          <a:bodyPr wrap="square" rtlCol="0">
            <a:spAutoFit/>
          </a:bodyPr>
          <a:lstStyle/>
          <a:p>
            <a:pPr marL="285750" indent="-285750">
              <a:spcAft>
                <a:spcPts val="1200"/>
              </a:spcAft>
              <a:buFont typeface="Arial" panose="020B0604020202020204" pitchFamily="34" charset="0"/>
              <a:buChar char="•"/>
            </a:pPr>
            <a:r>
              <a:rPr lang="en-US" sz="1200" dirty="0"/>
              <a:t>GDB’s operational wind-down was completed on March 23, 2018, with all fundamental operations having ceased or transferred to other entities (i.e. AAFAF, EDB, etc.).</a:t>
            </a:r>
            <a:endPar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endParaRP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GDB continues to exist to resolve certain loans of public entities that were retained by GDB for which GDB has a contractual duty to the GDB Debt Recovery Authority (the “DRA”) to use commercially reasonable efforts to maximize proceeds and transfer such proceeds, if any, to the DRA (“GDB Retained Loans”).</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On November 6, 2018, the US District Court approved the GDB Qualifying Modification under Title VI of PROMESA (“GDB Qualifying Modification”). </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On November 29, 2018, the GDB Qualifying Modification became effective, marking the first successful use of the collective action procedures under Title VI of PROMESA and the first Puerto Rico debt restructuring transaction completed under PROMESA. </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The GDB Qualifying Modification reduced GDB’s legacy obligations by 45% in exchange for bonds issued by the DRA.</a:t>
            </a:r>
          </a:p>
          <a:p>
            <a:pPr marL="285750" indent="-285750">
              <a:spcAft>
                <a:spcPts val="1200"/>
              </a:spcAft>
              <a:buFont typeface="Arial" panose="020B0604020202020204" pitchFamily="34" charset="0"/>
              <a:buChar char="•"/>
            </a:pPr>
            <a:r>
              <a:rPr lang="en-US" sz="1200" dirty="0">
                <a:latin typeface="Montserrat" panose="00000500000000000000" pitchFamily="2" charset="0"/>
                <a:ea typeface="Roboto" panose="02000000000000000000" pitchFamily="2" charset="0"/>
                <a:cs typeface="Roboto" panose="02000000000000000000" pitchFamily="2" charset="0"/>
              </a:rPr>
              <a:t>The DRA issued $2,597,754,625 of 7.500% GDB Debt Recovery Authority Bonds due 2040 (“DRA Bonds”) to holders of participating bond claims, with each holder receiving $550 of DRA Bonds for each $1,000 of participating bond claims. </a:t>
            </a:r>
          </a:p>
          <a:p>
            <a:pPr marL="285750" indent="-285750">
              <a:spcAft>
                <a:spcPts val="1200"/>
              </a:spcAft>
              <a:buFont typeface="Arial" panose="020B0604020202020204" pitchFamily="34" charset="0"/>
              <a:buChar char="•"/>
            </a:pPr>
            <a:r>
              <a:rPr lang="en-US" sz="1200" dirty="0">
                <a:latin typeface="Montserrat" panose="00000500000000000000" pitchFamily="2" charset="0"/>
                <a:ea typeface="Roboto" panose="02000000000000000000" pitchFamily="2" charset="0"/>
                <a:cs typeface="Roboto" panose="02000000000000000000" pitchFamily="2" charset="0"/>
              </a:rPr>
              <a:t>Holders of the DRA Bonds get paid only if the assets transferred to the DRA (the “DRA Assets”) generate sufficient money to do so.</a:t>
            </a:r>
          </a:p>
          <a:p>
            <a:pPr marL="285750" indent="-285750">
              <a:spcAft>
                <a:spcPts val="1200"/>
              </a:spcAft>
              <a:buFont typeface="Arial" panose="020B0604020202020204" pitchFamily="34" charset="0"/>
              <a:buChar char="•"/>
            </a:pPr>
            <a:r>
              <a:rPr lang="en-US" sz="1200" dirty="0">
                <a:latin typeface="Montserrat" panose="00000500000000000000" pitchFamily="2" charset="0"/>
                <a:ea typeface="Roboto" panose="02000000000000000000" pitchFamily="2" charset="0"/>
                <a:cs typeface="Roboto" panose="02000000000000000000" pitchFamily="2" charset="0"/>
              </a:rPr>
              <a:t>The Government is not liable if the DRA cannot pay the DRA Bonds.</a:t>
            </a:r>
          </a:p>
        </p:txBody>
      </p:sp>
      <p:sp>
        <p:nvSpPr>
          <p:cNvPr id="2" name="Footer Placeholder 1">
            <a:extLst>
              <a:ext uri="{FF2B5EF4-FFF2-40B4-BE49-F238E27FC236}">
                <a16:creationId xmlns:a16="http://schemas.microsoft.com/office/drawing/2014/main" id="{A5820729-EBF9-73E1-B968-0853456B55D2}"/>
              </a:ext>
            </a:extLst>
          </p:cNvPr>
          <p:cNvSpPr>
            <a:spLocks noGrp="1"/>
          </p:cNvSpPr>
          <p:nvPr>
            <p:ph type="ftr" sz="quarter" idx="3"/>
          </p:nvPr>
        </p:nvSpPr>
        <p:spPr>
          <a:xfrm>
            <a:off x="10401300" y="4605"/>
            <a:ext cx="1781983" cy="365125"/>
          </a:xfrm>
        </p:spPr>
        <p:txBody>
          <a:bodyPr/>
          <a:lstStyle/>
          <a:p>
            <a:r>
              <a:rPr lang="en-US"/>
              <a:t>Subject to Changes</a:t>
            </a:r>
          </a:p>
        </p:txBody>
      </p:sp>
      <p:sp>
        <p:nvSpPr>
          <p:cNvPr id="4" name="Rectangle 3">
            <a:extLst>
              <a:ext uri="{FF2B5EF4-FFF2-40B4-BE49-F238E27FC236}">
                <a16:creationId xmlns:a16="http://schemas.microsoft.com/office/drawing/2014/main" id="{6184E91C-6BAC-AADE-2E6A-D7723CDBC5F4}"/>
              </a:ext>
            </a:extLst>
          </p:cNvPr>
          <p:cNvSpPr/>
          <p:nvPr/>
        </p:nvSpPr>
        <p:spPr>
          <a:xfrm>
            <a:off x="996863" y="2029619"/>
            <a:ext cx="10600777" cy="261061"/>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06" algn="ctr" defTabSz="403423">
              <a:spcBef>
                <a:spcPts val="88"/>
              </a:spcBef>
              <a:defRPr/>
            </a:pPr>
            <a:r>
              <a:rPr lang="en-US" sz="1200" b="1" spc="-4" dirty="0">
                <a:solidFill>
                  <a:schemeClr val="bg1"/>
                </a:solidFill>
                <a:latin typeface="Montserrat" panose="00000500000000000000" pitchFamily="2" charset="0"/>
                <a:cs typeface="Helvetica" panose="020B0604020202020204" pitchFamily="34" charset="0"/>
              </a:rPr>
              <a:t>Background</a:t>
            </a:r>
          </a:p>
        </p:txBody>
      </p:sp>
      <p:sp>
        <p:nvSpPr>
          <p:cNvPr id="7" name="Rectangle 6">
            <a:extLst>
              <a:ext uri="{FF2B5EF4-FFF2-40B4-BE49-F238E27FC236}">
                <a16:creationId xmlns:a16="http://schemas.microsoft.com/office/drawing/2014/main" id="{67E20CDC-06E5-98FA-AD62-AB3BC13831B7}"/>
              </a:ext>
            </a:extLst>
          </p:cNvPr>
          <p:cNvSpPr/>
          <p:nvPr/>
        </p:nvSpPr>
        <p:spPr>
          <a:xfrm>
            <a:off x="-2185" y="996798"/>
            <a:ext cx="12203710" cy="83968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10" name="Content Placeholder 2">
            <a:extLst>
              <a:ext uri="{FF2B5EF4-FFF2-40B4-BE49-F238E27FC236}">
                <a16:creationId xmlns:a16="http://schemas.microsoft.com/office/drawing/2014/main" id="{8686E77F-58F4-5CFB-A212-B9398F99334E}"/>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400" dirty="0"/>
              <a:t>To date, ~74% of the assets (loans, bonds and real estate) that were transferred to the DRA upon effectiveness of the GDB Qualifying Modification have been resolved, resulting in a reduction in the outstanding amount of DRA bonds of 50%, from $2.6 billion to $1.2 billion.</a:t>
            </a:r>
          </a:p>
        </p:txBody>
      </p:sp>
    </p:spTree>
    <p:extLst>
      <p:ext uri="{BB962C8B-B14F-4D97-AF65-F5344CB8AC3E}">
        <p14:creationId xmlns:p14="http://schemas.microsoft.com/office/powerpoint/2010/main" val="317123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extLst>
              <p:ext uri="{D42A27DB-BD31-4B8C-83A1-F6EECF244321}">
                <p14:modId xmlns:p14="http://schemas.microsoft.com/office/powerpoint/2010/main" val="2394029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Background | GDB Qualifying Modification (continued)</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4</a:t>
            </a:fld>
            <a:endParaRPr lang="en-US"/>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996798"/>
            <a:ext cx="12203710" cy="83968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400" dirty="0"/>
              <a:t>To date, ~74% of the assets (loans, bonds and real estate) that were transferred to the DRA upon effectiveness of the GDB Qualifying Modification have been resolved, resulting in a reduction in the outstanding amount of DRA bonds of 50%, from $2.6 billion to $1.2 billion.</a:t>
            </a:r>
          </a:p>
        </p:txBody>
      </p:sp>
      <p:sp>
        <p:nvSpPr>
          <p:cNvPr id="5" name="TextBox 4">
            <a:extLst>
              <a:ext uri="{FF2B5EF4-FFF2-40B4-BE49-F238E27FC236}">
                <a16:creationId xmlns:a16="http://schemas.microsoft.com/office/drawing/2014/main" id="{ACD80C4A-C292-EA76-7777-05600CAA236B}"/>
              </a:ext>
            </a:extLst>
          </p:cNvPr>
          <p:cNvSpPr txBox="1"/>
          <p:nvPr/>
        </p:nvSpPr>
        <p:spPr>
          <a:xfrm>
            <a:off x="1034961" y="2073974"/>
            <a:ext cx="10344239" cy="3754874"/>
          </a:xfrm>
          <a:prstGeom prst="rect">
            <a:avLst/>
          </a:prstGeom>
          <a:solidFill>
            <a:schemeClr val="bg1">
              <a:lumMod val="95000"/>
            </a:schemeClr>
          </a:solidFill>
          <a:ln>
            <a:solidFill>
              <a:schemeClr val="tx1"/>
            </a:solidFill>
          </a:ln>
        </p:spPr>
        <p:txBody>
          <a:bodyPr wrap="square" rtlCol="0">
            <a:spAutoFit/>
          </a:bodyPr>
          <a:lstStyle/>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As of January 1, 2021, the DRA had $2.1 billion in outstanding bonds which has been reduced by 44% to $1.2 billion as of August 20, 2024.</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The potential repayment sources of the remaining assets </a:t>
            </a:r>
            <a:r>
              <a:rPr lang="en-US" sz="1200" dirty="0">
                <a:latin typeface="Montserrat" panose="00000500000000000000" pitchFamily="2" charset="0"/>
                <a:ea typeface="Roboto" panose="02000000000000000000" pitchFamily="2" charset="0"/>
                <a:cs typeface="Roboto" panose="02000000000000000000" pitchFamily="2" charset="0"/>
              </a:rPr>
              <a:t>held by the DRA </a:t>
            </a: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consist of recoveries and/or collections from (i) non-performing loans from public entities (ASEM, ASES, Comprehensive Cancer Center, </a:t>
            </a:r>
            <a:r>
              <a:rPr lang="en-US" sz="1200" dirty="0" err="1">
                <a:solidFill>
                  <a:schemeClr val="tx1"/>
                </a:solidFill>
                <a:latin typeface="Montserrat" panose="00000500000000000000" pitchFamily="2" charset="0"/>
                <a:ea typeface="Roboto" panose="02000000000000000000" pitchFamily="2" charset="0"/>
                <a:cs typeface="Roboto" panose="02000000000000000000" pitchFamily="2" charset="0"/>
              </a:rPr>
              <a:t>etc</a:t>
            </a: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 (ii) a substantially performing portfolio of municipal loans, and (iii) CVIs received as part of the Commonwealth and HTA Plans of Adjustment. </a:t>
            </a:r>
          </a:p>
          <a:p>
            <a:pPr marL="742950" lvl="1"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These assets have different levels of security (from contingent value instruments to unsecured and fully secured loans).</a:t>
            </a:r>
          </a:p>
          <a:p>
            <a:pPr marL="285750" indent="-285750">
              <a:spcAft>
                <a:spcPts val="1200"/>
              </a:spcAft>
              <a:buFont typeface="Arial" panose="020B0604020202020204" pitchFamily="34" charset="0"/>
              <a:buChar char="•"/>
            </a:pPr>
            <a:r>
              <a:rPr lang="en-US" sz="1200" dirty="0">
                <a:solidFill>
                  <a:schemeClr val="tx1"/>
                </a:solidFill>
                <a:latin typeface="Montserrat" panose="00000500000000000000" pitchFamily="2" charset="0"/>
                <a:ea typeface="Roboto" panose="02000000000000000000" pitchFamily="2" charset="0"/>
                <a:cs typeface="Roboto" panose="02000000000000000000" pitchFamily="2" charset="0"/>
              </a:rPr>
              <a:t>The DRA’s rights to pursue recoveries or settlements under the underlying loan documents are limited to certain </a:t>
            </a:r>
            <a:r>
              <a:rPr lang="en-US" sz="1200" dirty="0">
                <a:latin typeface="Montserrat" panose="00000500000000000000" pitchFamily="2" charset="0"/>
                <a:ea typeface="Roboto" panose="02000000000000000000" pitchFamily="2" charset="0"/>
                <a:cs typeface="Roboto" panose="02000000000000000000" pitchFamily="2" charset="0"/>
              </a:rPr>
              <a:t>restrictions negotiated in the GDB Qualifying Modification (the “Asset Restrictions”, see page 20) that were designed to allow the Government to focus on restructuring and reorganization efforts of all relevant public entities and public corporations without DRA interference. </a:t>
            </a:r>
          </a:p>
          <a:p>
            <a:pPr marL="285750" indent="-285750">
              <a:spcAft>
                <a:spcPts val="1200"/>
              </a:spcAft>
              <a:buFont typeface="Arial" panose="020B0604020202020204" pitchFamily="34" charset="0"/>
              <a:buChar char="•"/>
            </a:pPr>
            <a:r>
              <a:rPr lang="en-US" sz="1200" dirty="0">
                <a:latin typeface="Montserrat" panose="00000500000000000000" pitchFamily="2" charset="0"/>
                <a:ea typeface="Roboto" panose="02000000000000000000" pitchFamily="2" charset="0"/>
                <a:cs typeface="Roboto" panose="02000000000000000000" pitchFamily="2" charset="0"/>
              </a:rPr>
              <a:t>Additional payments of the outstanding balance of the DRA Bonds are expected to come from:</a:t>
            </a:r>
          </a:p>
          <a:p>
            <a:pPr marL="742950" lvl="1" indent="-285750">
              <a:spcAft>
                <a:spcPts val="1200"/>
              </a:spcAft>
              <a:buFont typeface="+mj-lt"/>
              <a:buAutoNum type="romanUcPeriod"/>
            </a:pPr>
            <a:r>
              <a:rPr lang="en-US" sz="1200" dirty="0">
                <a:latin typeface="Montserrat" panose="00000500000000000000" pitchFamily="2" charset="0"/>
                <a:ea typeface="Roboto" panose="02000000000000000000" pitchFamily="2" charset="0"/>
                <a:cs typeface="Roboto" panose="02000000000000000000" pitchFamily="2" charset="0"/>
              </a:rPr>
              <a:t>Debt service payments, sale or refinancing of the municipal loan portfolio; </a:t>
            </a:r>
          </a:p>
          <a:p>
            <a:pPr marL="742950" lvl="1" indent="-285750">
              <a:spcAft>
                <a:spcPts val="1200"/>
              </a:spcAft>
              <a:buFont typeface="+mj-lt"/>
              <a:buAutoNum type="romanUcPeriod"/>
            </a:pPr>
            <a:r>
              <a:rPr lang="en-US" sz="1200" dirty="0">
                <a:latin typeface="Montserrat" panose="00000500000000000000" pitchFamily="2" charset="0"/>
                <a:ea typeface="Roboto" panose="02000000000000000000" pitchFamily="2" charset="0"/>
                <a:cs typeface="Roboto" panose="02000000000000000000" pitchFamily="2" charset="0"/>
              </a:rPr>
              <a:t>Sale of DRA-held CVIs, and </a:t>
            </a:r>
          </a:p>
          <a:p>
            <a:pPr marL="742950" lvl="1" indent="-285750">
              <a:spcAft>
                <a:spcPts val="1200"/>
              </a:spcAft>
              <a:buFont typeface="+mj-lt"/>
              <a:buAutoNum type="romanUcPeriod"/>
            </a:pPr>
            <a:r>
              <a:rPr lang="en-US" sz="1200" dirty="0">
                <a:latin typeface="Montserrat" panose="00000500000000000000" pitchFamily="2" charset="0"/>
                <a:ea typeface="Roboto" panose="02000000000000000000" pitchFamily="2" charset="0"/>
                <a:cs typeface="Roboto" panose="02000000000000000000" pitchFamily="2" charset="0"/>
              </a:rPr>
              <a:t>Recoveries, if any, from the remaining loans (including GDB Retained Loans).</a:t>
            </a:r>
          </a:p>
        </p:txBody>
      </p:sp>
      <p:sp>
        <p:nvSpPr>
          <p:cNvPr id="4" name="Footer Placeholder 1">
            <a:extLst>
              <a:ext uri="{FF2B5EF4-FFF2-40B4-BE49-F238E27FC236}">
                <a16:creationId xmlns:a16="http://schemas.microsoft.com/office/drawing/2014/main" id="{61366158-E592-0176-4979-6CAE696E71E9}"/>
              </a:ext>
            </a:extLst>
          </p:cNvPr>
          <p:cNvSpPr>
            <a:spLocks noGrp="1"/>
          </p:cNvSpPr>
          <p:nvPr>
            <p:ph type="ftr" sz="quarter" idx="3"/>
          </p:nvPr>
        </p:nvSpPr>
        <p:spPr>
          <a:xfrm>
            <a:off x="10401300" y="4605"/>
            <a:ext cx="1781983" cy="365125"/>
          </a:xfrm>
        </p:spPr>
        <p:txBody>
          <a:bodyPr/>
          <a:lstStyle/>
          <a:p>
            <a:r>
              <a:rPr lang="en-US"/>
              <a:t>Subject to Changes</a:t>
            </a:r>
          </a:p>
        </p:txBody>
      </p:sp>
    </p:spTree>
    <p:extLst>
      <p:ext uri="{BB962C8B-B14F-4D97-AF65-F5344CB8AC3E}">
        <p14:creationId xmlns:p14="http://schemas.microsoft.com/office/powerpoint/2010/main" val="424355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Background | Key Parties to the GDB Qualifying Modification</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5</a:t>
            </a:fld>
            <a:endParaRPr lang="en-US" dirty="0"/>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graphicFrame>
        <p:nvGraphicFramePr>
          <p:cNvPr id="2" name="Table 5">
            <a:extLst>
              <a:ext uri="{FF2B5EF4-FFF2-40B4-BE49-F238E27FC236}">
                <a16:creationId xmlns:a16="http://schemas.microsoft.com/office/drawing/2014/main" id="{332D75A7-4D68-E7CA-77FF-3C299EAA2977}"/>
              </a:ext>
            </a:extLst>
          </p:cNvPr>
          <p:cNvGraphicFramePr>
            <a:graphicFrameLocks noGrp="1"/>
          </p:cNvGraphicFramePr>
          <p:nvPr/>
        </p:nvGraphicFramePr>
        <p:xfrm>
          <a:off x="1322012" y="2055795"/>
          <a:ext cx="9547976" cy="1341120"/>
        </p:xfrm>
        <a:graphic>
          <a:graphicData uri="http://schemas.openxmlformats.org/drawingml/2006/table">
            <a:tbl>
              <a:tblPr firstRow="1" bandRow="1">
                <a:tableStyleId>{5C22544A-7EE6-4342-B048-85BDC9FD1C3A}</a:tableStyleId>
              </a:tblPr>
              <a:tblGrid>
                <a:gridCol w="3645016">
                  <a:extLst>
                    <a:ext uri="{9D8B030D-6E8A-4147-A177-3AD203B41FA5}">
                      <a16:colId xmlns:a16="http://schemas.microsoft.com/office/drawing/2014/main" val="673123184"/>
                    </a:ext>
                  </a:extLst>
                </a:gridCol>
                <a:gridCol w="5902960">
                  <a:extLst>
                    <a:ext uri="{9D8B030D-6E8A-4147-A177-3AD203B41FA5}">
                      <a16:colId xmlns:a16="http://schemas.microsoft.com/office/drawing/2014/main" val="1169495987"/>
                    </a:ext>
                  </a:extLst>
                </a:gridCol>
              </a:tblGrid>
              <a:tr h="274612">
                <a:tc>
                  <a:txBody>
                    <a:bodyPr/>
                    <a:lstStyle/>
                    <a:p>
                      <a:pPr algn="ctr"/>
                      <a:r>
                        <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rPr>
                        <a:t>Professional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rPr>
                        <a:t>Role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O’Melveny &amp; Myers LLP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Legal counsel for Title III and non-Title III matters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0">
                <a:tc>
                  <a:txBody>
                    <a:bodyPr/>
                    <a:lstStyle/>
                    <a:p>
                      <a:pPr lvl="0"/>
                      <a:r>
                        <a:rPr lang="en-US" sz="1200" b="1" kern="1200" dirty="0" err="1">
                          <a:solidFill>
                            <a:schemeClr val="tx1"/>
                          </a:solidFill>
                          <a:latin typeface="Montserrat" panose="00000500000000000000" pitchFamily="2" charset="0"/>
                          <a:ea typeface="Roboto" panose="02000000000000000000" pitchFamily="2" charset="0"/>
                          <a:cs typeface="Roboto" panose="02000000000000000000" pitchFamily="2" charset="0"/>
                        </a:rPr>
                        <a:t>Pietrantoni</a:t>
                      </a:r>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 Mendez &amp; Alvarez LLC</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Local Puerto Rico legal counsel for non-Title III matters</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86428766"/>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Ankura Consulting Group LLC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Financial Advisor to AAFAF and GDB on debt restructuring, operational matters, development and implementation of Fiscal Plans and budgets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00488229"/>
                  </a:ext>
                </a:extLst>
              </a:tr>
            </a:tbl>
          </a:graphicData>
        </a:graphic>
      </p:graphicFrame>
      <p:graphicFrame>
        <p:nvGraphicFramePr>
          <p:cNvPr id="4" name="Table 5">
            <a:extLst>
              <a:ext uri="{FF2B5EF4-FFF2-40B4-BE49-F238E27FC236}">
                <a16:creationId xmlns:a16="http://schemas.microsoft.com/office/drawing/2014/main" id="{09154922-CC73-9C8E-F7E2-F596D87908F9}"/>
              </a:ext>
            </a:extLst>
          </p:cNvPr>
          <p:cNvGraphicFramePr>
            <a:graphicFrameLocks noGrp="1"/>
          </p:cNvGraphicFramePr>
          <p:nvPr/>
        </p:nvGraphicFramePr>
        <p:xfrm>
          <a:off x="1322012" y="4011595"/>
          <a:ext cx="9547976" cy="2255520"/>
        </p:xfrm>
        <a:graphic>
          <a:graphicData uri="http://schemas.openxmlformats.org/drawingml/2006/table">
            <a:tbl>
              <a:tblPr firstRow="1" bandRow="1">
                <a:tableStyleId>{5C22544A-7EE6-4342-B048-85BDC9FD1C3A}</a:tableStyleId>
              </a:tblPr>
              <a:tblGrid>
                <a:gridCol w="3645016">
                  <a:extLst>
                    <a:ext uri="{9D8B030D-6E8A-4147-A177-3AD203B41FA5}">
                      <a16:colId xmlns:a16="http://schemas.microsoft.com/office/drawing/2014/main" val="673123184"/>
                    </a:ext>
                  </a:extLst>
                </a:gridCol>
                <a:gridCol w="5902960">
                  <a:extLst>
                    <a:ext uri="{9D8B030D-6E8A-4147-A177-3AD203B41FA5}">
                      <a16:colId xmlns:a16="http://schemas.microsoft.com/office/drawing/2014/main" val="1169495987"/>
                    </a:ext>
                  </a:extLst>
                </a:gridCol>
              </a:tblGrid>
              <a:tr h="274612">
                <a:tc>
                  <a:txBody>
                    <a:bodyPr/>
                    <a:lstStyle/>
                    <a:p>
                      <a:pPr algn="ctr"/>
                      <a:r>
                        <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rPr>
                        <a:t>Professional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600" b="1" dirty="0">
                          <a:solidFill>
                            <a:schemeClr val="bg1"/>
                          </a:solidFill>
                          <a:latin typeface="Montserrat" panose="00000500000000000000" pitchFamily="2" charset="0"/>
                          <a:ea typeface="Roboto" panose="02000000000000000000" pitchFamily="2" charset="0"/>
                          <a:cs typeface="Roboto" panose="02000000000000000000" pitchFamily="2" charset="0"/>
                        </a:rPr>
                        <a:t>Role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348913870"/>
                  </a:ext>
                </a:extLst>
              </a:tr>
              <a:tr h="0">
                <a:tc>
                  <a:txBody>
                    <a:bodyPr/>
                    <a:lstStyle/>
                    <a:p>
                      <a:pPr algn="l"/>
                      <a:r>
                        <a:rPr lang="en-US" sz="1200" b="1" dirty="0">
                          <a:solidFill>
                            <a:schemeClr val="tx1"/>
                          </a:solidFill>
                          <a:latin typeface="Montserrat" panose="00000500000000000000" pitchFamily="2" charset="0"/>
                          <a:ea typeface="Roboto" panose="02000000000000000000" pitchFamily="2" charset="0"/>
                          <a:cs typeface="Roboto" panose="02000000000000000000" pitchFamily="2" charset="0"/>
                        </a:rPr>
                        <a:t>King &amp; Spalding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Counsel to DRA Board of Trustees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0586171"/>
                  </a:ext>
                </a:extLst>
              </a:tr>
              <a:tr h="0">
                <a:tc>
                  <a:txBody>
                    <a:bodyPr/>
                    <a:lstStyle/>
                    <a:p>
                      <a:pPr lvl="0"/>
                      <a:r>
                        <a:rPr lang="en-US" sz="1200" b="1" kern="1200" dirty="0" err="1">
                          <a:solidFill>
                            <a:schemeClr val="tx1"/>
                          </a:solidFill>
                          <a:latin typeface="Montserrat" panose="00000500000000000000" pitchFamily="2" charset="0"/>
                          <a:ea typeface="Roboto" panose="02000000000000000000" pitchFamily="2" charset="0"/>
                          <a:cs typeface="Roboto" panose="02000000000000000000" pitchFamily="2" charset="0"/>
                        </a:rPr>
                        <a:t>Cancio</a:t>
                      </a:r>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 </a:t>
                      </a:r>
                      <a:r>
                        <a:rPr lang="en-US" sz="1200" b="1" kern="1200" dirty="0" err="1">
                          <a:solidFill>
                            <a:schemeClr val="tx1"/>
                          </a:solidFill>
                          <a:latin typeface="Montserrat" panose="00000500000000000000" pitchFamily="2" charset="0"/>
                          <a:ea typeface="Roboto" panose="02000000000000000000" pitchFamily="2" charset="0"/>
                          <a:cs typeface="Roboto" panose="02000000000000000000" pitchFamily="2" charset="0"/>
                        </a:rPr>
                        <a:t>Covas</a:t>
                      </a:r>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 &amp; Santiago</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Local counsel to DRA Board of Trustees</a:t>
                      </a: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86428766"/>
                  </a:ext>
                </a:extLst>
              </a:tr>
              <a:tr h="0">
                <a:tc>
                  <a:txBody>
                    <a:bodyPr/>
                    <a:lstStyle/>
                    <a:p>
                      <a:pPr lvl="0"/>
                      <a:r>
                        <a:rPr lang="en-US" sz="1200" b="1" kern="1200" dirty="0" err="1">
                          <a:solidFill>
                            <a:schemeClr val="tx1"/>
                          </a:solidFill>
                          <a:latin typeface="Montserrat" panose="00000500000000000000" pitchFamily="2" charset="0"/>
                          <a:ea typeface="Roboto" panose="02000000000000000000" pitchFamily="2" charset="0"/>
                          <a:cs typeface="Roboto" panose="02000000000000000000" pitchFamily="2" charset="0"/>
                        </a:rPr>
                        <a:t>Amerinat</a:t>
                      </a:r>
                      <a:endPar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solidFill>
                      <a:schemeClr val="bg2"/>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Servicer of DRA Asset portfolio</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800488229"/>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McConnell Valdes, LLC</a:t>
                      </a:r>
                    </a:p>
                  </a:txBody>
                  <a:tcPr>
                    <a:lnL w="12700" cap="flat" cmpd="sng" algn="ctr">
                      <a:solidFill>
                        <a:schemeClr val="tx1"/>
                      </a:solidFill>
                      <a:prstDash val="solid"/>
                      <a:round/>
                      <a:headEnd type="none" w="med" len="med"/>
                      <a:tailEnd type="none" w="med" len="med"/>
                    </a:lnL>
                    <a:no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Counsel to </a:t>
                      </a:r>
                      <a:r>
                        <a:rPr lang="en-US" sz="1200" b="0" dirty="0" err="1">
                          <a:solidFill>
                            <a:schemeClr val="tx1"/>
                          </a:solidFill>
                          <a:latin typeface="Montserrat" panose="00000500000000000000" pitchFamily="2" charset="0"/>
                          <a:ea typeface="Roboto" panose="02000000000000000000" pitchFamily="2" charset="0"/>
                          <a:cs typeface="Roboto" panose="02000000000000000000" pitchFamily="2" charset="0"/>
                        </a:rPr>
                        <a:t>Amerinat</a:t>
                      </a:r>
                      <a:endPar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endParaRP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65324563"/>
                  </a:ext>
                </a:extLst>
              </a:tr>
              <a:tr h="0">
                <a:tc>
                  <a:txBody>
                    <a:bodyPr/>
                    <a:lstStyle/>
                    <a:p>
                      <a:pPr lvl="0"/>
                      <a:r>
                        <a:rPr lang="it-IT"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Cantor Katz Collateral Monitor, LLC</a:t>
                      </a:r>
                    </a:p>
                  </a:txBody>
                  <a:tcPr>
                    <a:lnL w="12700" cap="flat" cmpd="sng" algn="ctr">
                      <a:solidFill>
                        <a:schemeClr val="tx1"/>
                      </a:solidFill>
                      <a:prstDash val="solid"/>
                      <a:round/>
                      <a:headEnd type="none" w="med" len="med"/>
                      <a:tailEnd type="none" w="med" len="med"/>
                    </a:lnL>
                    <a:solidFill>
                      <a:schemeClr val="bg2"/>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Collateral Monitor – engaged by Indenture Trustee </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3263231617"/>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Davis Polk &amp; Wardwell</a:t>
                      </a:r>
                    </a:p>
                  </a:txBody>
                  <a:tcPr>
                    <a:lnL w="12700" cap="flat" cmpd="sng" algn="ctr">
                      <a:solidFill>
                        <a:schemeClr val="tx1"/>
                      </a:solidFill>
                      <a:prstDash val="solid"/>
                      <a:round/>
                      <a:headEnd type="none" w="med" len="med"/>
                      <a:tailEnd type="none" w="med" len="med"/>
                    </a:lnL>
                    <a:no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Counsel to Collateral Monitor</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50182732"/>
                  </a:ext>
                </a:extLst>
              </a:tr>
              <a:tr h="0">
                <a:tc>
                  <a:txBody>
                    <a:bodyPr/>
                    <a:lstStyle/>
                    <a:p>
                      <a:pPr lvl="0"/>
                      <a:r>
                        <a:rPr lang="en-US" sz="1200" b="1" kern="1200" dirty="0">
                          <a:solidFill>
                            <a:schemeClr val="tx1"/>
                          </a:solidFill>
                          <a:latin typeface="Montserrat" panose="00000500000000000000" pitchFamily="2" charset="0"/>
                          <a:ea typeface="Roboto" panose="02000000000000000000" pitchFamily="2" charset="0"/>
                          <a:cs typeface="Roboto" panose="02000000000000000000" pitchFamily="2" charset="0"/>
                        </a:rPr>
                        <a:t>Wilmington Trust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solidFill>
                            <a:schemeClr val="tx1"/>
                          </a:solidFill>
                          <a:latin typeface="Montserrat" panose="00000500000000000000" pitchFamily="2" charset="0"/>
                          <a:ea typeface="Roboto" panose="02000000000000000000" pitchFamily="2" charset="0"/>
                          <a:cs typeface="Roboto" panose="02000000000000000000" pitchFamily="2" charset="0"/>
                        </a:rPr>
                        <a:t>Indenture Trustee, represents interests of holders of the DRA Bonds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25834259"/>
                  </a:ext>
                </a:extLst>
              </a:tr>
            </a:tbl>
          </a:graphicData>
        </a:graphic>
      </p:graphicFrame>
      <p:sp>
        <p:nvSpPr>
          <p:cNvPr id="7" name="TextBox 6">
            <a:extLst>
              <a:ext uri="{FF2B5EF4-FFF2-40B4-BE49-F238E27FC236}">
                <a16:creationId xmlns:a16="http://schemas.microsoft.com/office/drawing/2014/main" id="{633E8D6E-9886-EB06-2C63-D8DC2EF34DD6}"/>
              </a:ext>
            </a:extLst>
          </p:cNvPr>
          <p:cNvSpPr txBox="1"/>
          <p:nvPr/>
        </p:nvSpPr>
        <p:spPr>
          <a:xfrm>
            <a:off x="1259132" y="3730422"/>
            <a:ext cx="3396760" cy="324879"/>
          </a:xfrm>
          <a:prstGeom prst="rect">
            <a:avLst/>
          </a:prstGeom>
          <a:noFill/>
        </p:spPr>
        <p:txBody>
          <a:bodyPr wrap="square" rtlCol="0">
            <a:spAutoFit/>
          </a:bodyPr>
          <a:lstStyle/>
          <a:p>
            <a:r>
              <a:rPr lang="en-US" sz="1400" b="1" dirty="0">
                <a:latin typeface="Montserrat" panose="00000500000000000000" pitchFamily="2" charset="0"/>
              </a:rPr>
              <a:t>Summary of Advisors to the DRA</a:t>
            </a:r>
          </a:p>
        </p:txBody>
      </p:sp>
      <p:sp>
        <p:nvSpPr>
          <p:cNvPr id="5" name="Footer Placeholder 1">
            <a:extLst>
              <a:ext uri="{FF2B5EF4-FFF2-40B4-BE49-F238E27FC236}">
                <a16:creationId xmlns:a16="http://schemas.microsoft.com/office/drawing/2014/main" id="{0A4689F0-BB93-98BB-D72F-B3D91F74B71E}"/>
              </a:ext>
            </a:extLst>
          </p:cNvPr>
          <p:cNvSpPr>
            <a:spLocks noGrp="1"/>
          </p:cNvSpPr>
          <p:nvPr>
            <p:ph type="ftr" sz="quarter" idx="3"/>
          </p:nvPr>
        </p:nvSpPr>
        <p:spPr>
          <a:xfrm>
            <a:off x="10401300" y="4605"/>
            <a:ext cx="1781983" cy="365125"/>
          </a:xfrm>
        </p:spPr>
        <p:txBody>
          <a:bodyPr/>
          <a:lstStyle/>
          <a:p>
            <a:r>
              <a:rPr lang="en-US"/>
              <a:t>Subject to Changes</a:t>
            </a:r>
          </a:p>
        </p:txBody>
      </p:sp>
      <p:sp>
        <p:nvSpPr>
          <p:cNvPr id="10" name="TextBox 9">
            <a:extLst>
              <a:ext uri="{FF2B5EF4-FFF2-40B4-BE49-F238E27FC236}">
                <a16:creationId xmlns:a16="http://schemas.microsoft.com/office/drawing/2014/main" id="{C05CB065-7FD2-A422-7D5B-ACD71DB0A062}"/>
              </a:ext>
            </a:extLst>
          </p:cNvPr>
          <p:cNvSpPr txBox="1"/>
          <p:nvPr/>
        </p:nvSpPr>
        <p:spPr>
          <a:xfrm>
            <a:off x="1284532" y="1747688"/>
            <a:ext cx="3396760" cy="307777"/>
          </a:xfrm>
          <a:prstGeom prst="rect">
            <a:avLst/>
          </a:prstGeom>
          <a:noFill/>
        </p:spPr>
        <p:txBody>
          <a:bodyPr wrap="square" rtlCol="0">
            <a:spAutoFit/>
          </a:bodyPr>
          <a:lstStyle/>
          <a:p>
            <a:r>
              <a:rPr lang="en-US" sz="1400" b="1" dirty="0">
                <a:latin typeface="Montserrat" panose="00000500000000000000" pitchFamily="2" charset="0"/>
              </a:rPr>
              <a:t>Key Parties</a:t>
            </a:r>
          </a:p>
        </p:txBody>
      </p:sp>
    </p:spTree>
    <p:extLst>
      <p:ext uri="{BB962C8B-B14F-4D97-AF65-F5344CB8AC3E}">
        <p14:creationId xmlns:p14="http://schemas.microsoft.com/office/powerpoint/2010/main" val="39368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0EF2967-B1CC-2FC4-698E-9712A7A6F460}"/>
              </a:ext>
            </a:extLst>
          </p:cNvPr>
          <p:cNvSpPr>
            <a:spLocks noGrp="1"/>
          </p:cNvSpPr>
          <p:nvPr>
            <p:ph type="title"/>
          </p:nvPr>
        </p:nvSpPr>
        <p:spPr>
          <a:xfrm>
            <a:off x="310662" y="3925201"/>
            <a:ext cx="10298244" cy="923330"/>
          </a:xfrm>
        </p:spPr>
        <p:txBody>
          <a:bodyPr vert="horz"/>
          <a:lstStyle/>
          <a:p>
            <a:r>
              <a:rPr lang="en-US" sz="3600" dirty="0"/>
              <a:t>GDB Qualifying Modification</a:t>
            </a:r>
            <a:br>
              <a:rPr lang="en-US" sz="3600" dirty="0"/>
            </a:br>
            <a:r>
              <a:rPr lang="en-US" sz="2400" dirty="0"/>
              <a:t>2021 – 2024 Debt Settlement Progress</a:t>
            </a:r>
            <a:endParaRPr lang="en-US" sz="3600" dirty="0"/>
          </a:p>
        </p:txBody>
      </p:sp>
      <p:sp>
        <p:nvSpPr>
          <p:cNvPr id="3" name="Footer Placeholder 1">
            <a:extLst>
              <a:ext uri="{FF2B5EF4-FFF2-40B4-BE49-F238E27FC236}">
                <a16:creationId xmlns:a16="http://schemas.microsoft.com/office/drawing/2014/main" id="{9CCDE4B7-9E4F-ACB8-A485-81DF83E6CF6B}"/>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Tree>
    <p:extLst>
      <p:ext uri="{BB962C8B-B14F-4D97-AF65-F5344CB8AC3E}">
        <p14:creationId xmlns:p14="http://schemas.microsoft.com/office/powerpoint/2010/main" val="47106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3F26AD-9ADC-8681-3D60-363FF4C6AD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9" name="think-cell data - do not delete" hidden="1">
                        <a:extLst>
                          <a:ext uri="{FF2B5EF4-FFF2-40B4-BE49-F238E27FC236}">
                            <a16:creationId xmlns:a16="http://schemas.microsoft.com/office/drawing/2014/main" id="{153F26AD-9ADC-8681-3D60-363FF4C6AD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5">
            <a:extLst>
              <a:ext uri="{FF2B5EF4-FFF2-40B4-BE49-F238E27FC236}">
                <a16:creationId xmlns:a16="http://schemas.microsoft.com/office/drawing/2014/main" id="{EC412562-08BE-F27A-8CCB-514170426435}"/>
              </a:ext>
            </a:extLst>
          </p:cNvPr>
          <p:cNvSpPr txBox="1">
            <a:spLocks/>
          </p:cNvSpPr>
          <p:nvPr/>
        </p:nvSpPr>
        <p:spPr>
          <a:xfrm>
            <a:off x="838200" y="437580"/>
            <a:ext cx="10515600" cy="519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000" b="1" kern="1200">
                <a:solidFill>
                  <a:schemeClr val="bg1"/>
                </a:solidFill>
                <a:latin typeface="Montserrat" panose="00000500000000000000" pitchFamily="2" charset="0"/>
                <a:ea typeface="+mj-ea"/>
                <a:cs typeface="+mj-cs"/>
              </a:defRPr>
            </a:lvl1pPr>
          </a:lstStyle>
          <a:p>
            <a:pPr algn="l"/>
            <a:r>
              <a:rPr lang="en-US" sz="2400" dirty="0"/>
              <a:t>Restructuring of DRA-Held Assets</a:t>
            </a:r>
          </a:p>
        </p:txBody>
      </p:sp>
      <p:sp>
        <p:nvSpPr>
          <p:cNvPr id="3" name="Slide Number Placeholder 2">
            <a:extLst>
              <a:ext uri="{FF2B5EF4-FFF2-40B4-BE49-F238E27FC236}">
                <a16:creationId xmlns:a16="http://schemas.microsoft.com/office/drawing/2014/main" id="{0ED30F50-CD56-094D-9B37-42A244C88303}"/>
              </a:ext>
            </a:extLst>
          </p:cNvPr>
          <p:cNvSpPr>
            <a:spLocks noGrp="1"/>
          </p:cNvSpPr>
          <p:nvPr>
            <p:ph type="sldNum" sz="quarter" idx="4"/>
          </p:nvPr>
        </p:nvSpPr>
        <p:spPr/>
        <p:txBody>
          <a:bodyPr/>
          <a:lstStyle/>
          <a:p>
            <a:fld id="{A8C1C2F1-43FD-4438-8DC5-A45E5F1ED260}" type="slidenum">
              <a:rPr lang="en-US" smtClean="0"/>
              <a:pPr/>
              <a:t>7</a:t>
            </a:fld>
            <a:endParaRPr lang="en-US"/>
          </a:p>
        </p:txBody>
      </p:sp>
      <p:sp>
        <p:nvSpPr>
          <p:cNvPr id="6" name="Content Placeholder 2">
            <a:extLst>
              <a:ext uri="{FF2B5EF4-FFF2-40B4-BE49-F238E27FC236}">
                <a16:creationId xmlns:a16="http://schemas.microsoft.com/office/drawing/2014/main" id="{FD22E84F-CE39-7C7A-9704-DA7B737B91AF}"/>
              </a:ext>
            </a:extLst>
          </p:cNvPr>
          <p:cNvSpPr txBox="1">
            <a:spLocks/>
          </p:cNvSpPr>
          <p:nvPr/>
        </p:nvSpPr>
        <p:spPr>
          <a:xfrm>
            <a:off x="914400" y="1025399"/>
            <a:ext cx="10222522"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a:latin typeface="Montserrat" panose="00000500000000000000" pitchFamily="2" charset="0"/>
            </a:endParaRPr>
          </a:p>
        </p:txBody>
      </p:sp>
      <p:sp>
        <p:nvSpPr>
          <p:cNvPr id="8" name="Content Placeholder 2">
            <a:extLst>
              <a:ext uri="{FF2B5EF4-FFF2-40B4-BE49-F238E27FC236}">
                <a16:creationId xmlns:a16="http://schemas.microsoft.com/office/drawing/2014/main" id="{54377F36-01B6-E669-4203-C30FA18AD9D3}"/>
              </a:ext>
            </a:extLst>
          </p:cNvPr>
          <p:cNvSpPr txBox="1">
            <a:spLocks/>
          </p:cNvSpPr>
          <p:nvPr/>
        </p:nvSpPr>
        <p:spPr>
          <a:xfrm>
            <a:off x="873126" y="1019049"/>
            <a:ext cx="10749914"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400" kern="100">
              <a:effectLst/>
              <a:latin typeface="+mn-lt"/>
              <a:ea typeface="Aptos" panose="020B0004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5E4E81-30CA-1840-17E4-93D44E050B04}"/>
              </a:ext>
            </a:extLst>
          </p:cNvPr>
          <p:cNvSpPr/>
          <p:nvPr/>
        </p:nvSpPr>
        <p:spPr>
          <a:xfrm>
            <a:off x="-2185" y="1110731"/>
            <a:ext cx="12203710" cy="63086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R">
              <a:latin typeface="Montserrat" panose="00000500000000000000" pitchFamily="2" charset="0"/>
            </a:endParaRPr>
          </a:p>
        </p:txBody>
      </p:sp>
      <p:sp>
        <p:nvSpPr>
          <p:cNvPr id="56" name="Content Placeholder 2">
            <a:extLst>
              <a:ext uri="{FF2B5EF4-FFF2-40B4-BE49-F238E27FC236}">
                <a16:creationId xmlns:a16="http://schemas.microsoft.com/office/drawing/2014/main" id="{EBAFEADE-8F8A-F914-3C8C-44ADF98E4E66}"/>
              </a:ext>
            </a:extLst>
          </p:cNvPr>
          <p:cNvSpPr txBox="1">
            <a:spLocks/>
          </p:cNvSpPr>
          <p:nvPr/>
        </p:nvSpPr>
        <p:spPr>
          <a:xfrm>
            <a:off x="885824" y="930149"/>
            <a:ext cx="10467976" cy="9776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400" dirty="0"/>
              <a:t>Since January 2021, over $3.3 billion in DRA-held loans of public entities (principal only) have been resolved through the debt restructuring mechanisms available under PROMESA.</a:t>
            </a:r>
          </a:p>
        </p:txBody>
      </p:sp>
      <p:sp>
        <p:nvSpPr>
          <p:cNvPr id="4" name="Footer Placeholder 1">
            <a:extLst>
              <a:ext uri="{FF2B5EF4-FFF2-40B4-BE49-F238E27FC236}">
                <a16:creationId xmlns:a16="http://schemas.microsoft.com/office/drawing/2014/main" id="{61366158-E592-0176-4979-6CAE696E71E9}"/>
              </a:ext>
            </a:extLst>
          </p:cNvPr>
          <p:cNvSpPr>
            <a:spLocks noGrp="1"/>
          </p:cNvSpPr>
          <p:nvPr>
            <p:ph type="ftr" sz="quarter" idx="3"/>
          </p:nvPr>
        </p:nvSpPr>
        <p:spPr>
          <a:xfrm>
            <a:off x="10401300" y="4605"/>
            <a:ext cx="1781983" cy="365125"/>
          </a:xfrm>
        </p:spPr>
        <p:txBody>
          <a:bodyPr/>
          <a:lstStyle/>
          <a:p>
            <a:r>
              <a:rPr lang="en-US"/>
              <a:t>Subject to Changes</a:t>
            </a:r>
          </a:p>
        </p:txBody>
      </p:sp>
      <p:graphicFrame>
        <p:nvGraphicFramePr>
          <p:cNvPr id="2" name="Table 1">
            <a:extLst>
              <a:ext uri="{FF2B5EF4-FFF2-40B4-BE49-F238E27FC236}">
                <a16:creationId xmlns:a16="http://schemas.microsoft.com/office/drawing/2014/main" id="{BD4A63AE-298E-453D-76C7-ACDB1A50F620}"/>
              </a:ext>
            </a:extLst>
          </p:cNvPr>
          <p:cNvGraphicFramePr>
            <a:graphicFrameLocks noGrp="1"/>
          </p:cNvGraphicFramePr>
          <p:nvPr>
            <p:extLst>
              <p:ext uri="{D42A27DB-BD31-4B8C-83A1-F6EECF244321}">
                <p14:modId xmlns:p14="http://schemas.microsoft.com/office/powerpoint/2010/main" val="4105466725"/>
              </p:ext>
            </p:extLst>
          </p:nvPr>
        </p:nvGraphicFramePr>
        <p:xfrm>
          <a:off x="1406469" y="1982573"/>
          <a:ext cx="9238383" cy="4243724"/>
        </p:xfrm>
        <a:graphic>
          <a:graphicData uri="http://schemas.openxmlformats.org/drawingml/2006/table">
            <a:tbl>
              <a:tblPr firstRow="1" bandRow="1">
                <a:tableStyleId>{5C22544A-7EE6-4342-B048-85BDC9FD1C3A}</a:tableStyleId>
              </a:tblPr>
              <a:tblGrid>
                <a:gridCol w="2909963">
                  <a:extLst>
                    <a:ext uri="{9D8B030D-6E8A-4147-A177-3AD203B41FA5}">
                      <a16:colId xmlns:a16="http://schemas.microsoft.com/office/drawing/2014/main" val="955503006"/>
                    </a:ext>
                  </a:extLst>
                </a:gridCol>
                <a:gridCol w="1282262">
                  <a:extLst>
                    <a:ext uri="{9D8B030D-6E8A-4147-A177-3AD203B41FA5}">
                      <a16:colId xmlns:a16="http://schemas.microsoft.com/office/drawing/2014/main" val="2325627808"/>
                    </a:ext>
                  </a:extLst>
                </a:gridCol>
                <a:gridCol w="1737283">
                  <a:extLst>
                    <a:ext uri="{9D8B030D-6E8A-4147-A177-3AD203B41FA5}">
                      <a16:colId xmlns:a16="http://schemas.microsoft.com/office/drawing/2014/main" val="1861413551"/>
                    </a:ext>
                  </a:extLst>
                </a:gridCol>
                <a:gridCol w="1082809">
                  <a:extLst>
                    <a:ext uri="{9D8B030D-6E8A-4147-A177-3AD203B41FA5}">
                      <a16:colId xmlns:a16="http://schemas.microsoft.com/office/drawing/2014/main" val="3352525038"/>
                    </a:ext>
                  </a:extLst>
                </a:gridCol>
                <a:gridCol w="2226066">
                  <a:extLst>
                    <a:ext uri="{9D8B030D-6E8A-4147-A177-3AD203B41FA5}">
                      <a16:colId xmlns:a16="http://schemas.microsoft.com/office/drawing/2014/main" val="911502989"/>
                    </a:ext>
                  </a:extLst>
                </a:gridCol>
              </a:tblGrid>
              <a:tr h="304910">
                <a:tc>
                  <a:txBody>
                    <a:bodyPr/>
                    <a:lstStyle/>
                    <a:p>
                      <a:pPr algn="ctr"/>
                      <a:r>
                        <a:rPr lang="en-US" sz="1200" dirty="0"/>
                        <a:t>Borrower</a:t>
                      </a:r>
                    </a:p>
                  </a:txBody>
                  <a:tcPr marL="92354" marR="92354" marT="46177" marB="4617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200" dirty="0"/>
                        <a:t>Date</a:t>
                      </a:r>
                    </a:p>
                  </a:txBody>
                  <a:tcPr marL="92354" marR="92354" marT="46177" marB="46177" anchor="ct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200" dirty="0"/>
                        <a:t>Type of Assets</a:t>
                      </a:r>
                    </a:p>
                  </a:txBody>
                  <a:tcPr marL="92354" marR="92354" marT="46177" marB="46177" anchor="ct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200" dirty="0"/>
                        <a:t>Principal</a:t>
                      </a:r>
                      <a:r>
                        <a:rPr lang="en-US" sz="1200" baseline="30000" dirty="0"/>
                        <a:t>2</a:t>
                      </a:r>
                    </a:p>
                    <a:p>
                      <a:pPr algn="ctr"/>
                      <a:r>
                        <a:rPr lang="en-US" sz="1000" b="0" i="1" dirty="0"/>
                        <a:t>($ in millions)</a:t>
                      </a:r>
                    </a:p>
                  </a:txBody>
                  <a:tcPr marL="92354" marR="92354" marT="46177" marB="46177" anchor="ct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200" dirty="0"/>
                        <a:t>Restructuring Mechanism</a:t>
                      </a:r>
                    </a:p>
                  </a:txBody>
                  <a:tcPr marL="92354" marR="92354" marT="46177" marB="4617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909019669"/>
                  </a:ext>
                </a:extLst>
              </a:tr>
              <a:tr h="172782">
                <a:tc>
                  <a:txBody>
                    <a:bodyPr/>
                    <a:lstStyle/>
                    <a:p>
                      <a:pPr algn="ctr"/>
                      <a:r>
                        <a:rPr lang="en-US" sz="1050" dirty="0"/>
                        <a:t>Commonwealth</a:t>
                      </a:r>
                    </a:p>
                  </a:txBody>
                  <a:tcPr marL="92354" marR="92354" marT="46177" marB="46177" anchor="ctr">
                    <a:lnL w="12700" cap="flat" cmpd="sng" algn="ctr">
                      <a:solidFill>
                        <a:schemeClr val="tx1"/>
                      </a:solidFill>
                      <a:prstDash val="solid"/>
                      <a:round/>
                      <a:headEnd type="none" w="med" len="med"/>
                      <a:tailEnd type="none" w="med" len="med"/>
                    </a:lnL>
                    <a:noFill/>
                  </a:tcPr>
                </a:tc>
                <a:tc>
                  <a:txBody>
                    <a:bodyPr/>
                    <a:lstStyle/>
                    <a:p>
                      <a:pPr algn="ctr"/>
                      <a:r>
                        <a:rPr lang="en-US" sz="1050" dirty="0"/>
                        <a:t>March 2022</a:t>
                      </a:r>
                    </a:p>
                  </a:txBody>
                  <a:tcPr marL="92354" marR="92354" marT="46177" marB="46177" anchor="ctr">
                    <a:noFill/>
                  </a:tcPr>
                </a:tc>
                <a:tc>
                  <a:txBody>
                    <a:bodyPr/>
                    <a:lstStyle/>
                    <a:p>
                      <a:pPr algn="ctr"/>
                      <a:r>
                        <a:rPr lang="en-US" sz="1050" dirty="0"/>
                        <a:t>GO Loan</a:t>
                      </a:r>
                    </a:p>
                  </a:txBody>
                  <a:tcPr marL="92354" marR="92354" marT="46177" marB="46177" anchor="ctr">
                    <a:noFill/>
                  </a:tcPr>
                </a:tc>
                <a:tc>
                  <a:txBody>
                    <a:bodyPr/>
                    <a:lstStyle/>
                    <a:p>
                      <a:pPr algn="r"/>
                      <a:r>
                        <a:rPr lang="en-US" sz="1050" dirty="0"/>
                        <a:t>$21.1</a:t>
                      </a:r>
                    </a:p>
                  </a:txBody>
                  <a:tcPr marL="92354" marR="92354" marT="46177" marB="4617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46926569"/>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Commonwealth</a:t>
                      </a:r>
                    </a:p>
                  </a:txBody>
                  <a:tcPr marL="92354" marR="92354" marT="46177" marB="46177"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solidFill>
                      <a:schemeClr val="accent3">
                        <a:lumMod val="20000"/>
                        <a:lumOff val="80000"/>
                      </a:schemeClr>
                    </a:solidFill>
                  </a:tcPr>
                </a:tc>
                <a:tc>
                  <a:txBody>
                    <a:bodyPr/>
                    <a:lstStyle/>
                    <a:p>
                      <a:pPr algn="ctr"/>
                      <a:r>
                        <a:rPr lang="en-US" sz="1050" dirty="0"/>
                        <a:t>GO Loan</a:t>
                      </a:r>
                    </a:p>
                  </a:txBody>
                  <a:tcPr marL="92354" marR="92354" marT="46177" marB="46177" anchor="ctr">
                    <a:solidFill>
                      <a:schemeClr val="accent3">
                        <a:lumMod val="20000"/>
                        <a:lumOff val="80000"/>
                      </a:schemeClr>
                    </a:solidFill>
                  </a:tcPr>
                </a:tc>
                <a:tc>
                  <a:txBody>
                    <a:bodyPr/>
                    <a:lstStyle/>
                    <a:p>
                      <a:pPr algn="r"/>
                      <a:r>
                        <a:rPr lang="en-US" sz="1050" dirty="0"/>
                        <a:t>34.8</a:t>
                      </a:r>
                    </a:p>
                  </a:txBody>
                  <a:tcPr marL="92354" marR="92354" marT="46177" marB="46177"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110420804"/>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Commonwealth</a:t>
                      </a:r>
                    </a:p>
                  </a:txBody>
                  <a:tcPr marL="92354" marR="92354" marT="46177" marB="46177" anchor="ctr">
                    <a:lnL w="12700" cap="flat" cmpd="sng" algn="ctr">
                      <a:solidFill>
                        <a:schemeClr val="tx1"/>
                      </a:solidFill>
                      <a:prstDash val="solid"/>
                      <a:round/>
                      <a:headEnd type="none" w="med" len="med"/>
                      <a:tailEnd type="none" w="med" len="med"/>
                    </a:lnL>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ontserrat"/>
                          <a:ea typeface="+mn-ea"/>
                          <a:cs typeface="+mn-cs"/>
                        </a:rPr>
                        <a:t>GO Loan</a:t>
                      </a:r>
                    </a:p>
                  </a:txBody>
                  <a:tcPr marL="92354" marR="92354" marT="46177" marB="46177" anchor="ctr">
                    <a:noFill/>
                  </a:tcPr>
                </a:tc>
                <a:tc>
                  <a:txBody>
                    <a:bodyPr/>
                    <a:lstStyle/>
                    <a:p>
                      <a:pPr algn="r"/>
                      <a:r>
                        <a:rPr lang="en-US" sz="1050" dirty="0"/>
                        <a:t>50.4</a:t>
                      </a:r>
                    </a:p>
                  </a:txBody>
                  <a:tcPr marL="92354" marR="92354" marT="46177" marB="4617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12053059"/>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Commonwealth</a:t>
                      </a:r>
                    </a:p>
                  </a:txBody>
                  <a:tcPr marL="92354" marR="92354" marT="46177" marB="46177"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GO Loan</a:t>
                      </a:r>
                    </a:p>
                  </a:txBody>
                  <a:tcPr marL="92354" marR="92354" marT="46177" marB="46177" anchor="ctr">
                    <a:solidFill>
                      <a:schemeClr val="accent3">
                        <a:lumMod val="20000"/>
                        <a:lumOff val="80000"/>
                      </a:schemeClr>
                    </a:solidFill>
                  </a:tcPr>
                </a:tc>
                <a:tc>
                  <a:txBody>
                    <a:bodyPr/>
                    <a:lstStyle/>
                    <a:p>
                      <a:pPr algn="r"/>
                      <a:r>
                        <a:rPr lang="en-US" sz="1050" dirty="0"/>
                        <a:t>63.1</a:t>
                      </a:r>
                    </a:p>
                  </a:txBody>
                  <a:tcPr marL="92354" marR="92354" marT="46177" marB="46177"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526444595"/>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Port of the Americas</a:t>
                      </a:r>
                    </a:p>
                  </a:txBody>
                  <a:tcPr marL="92354" marR="92354" marT="46177" marB="46177" anchor="ctr">
                    <a:lnL w="12700" cap="flat" cmpd="sng" algn="ctr">
                      <a:solidFill>
                        <a:schemeClr val="tx1"/>
                      </a:solidFill>
                      <a:prstDash val="solid"/>
                      <a:round/>
                      <a:headEnd type="none" w="med" len="med"/>
                      <a:tailEnd type="none" w="med" len="med"/>
                    </a:lnL>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ontserrat"/>
                          <a:ea typeface="+mn-ea"/>
                          <a:cs typeface="+mn-cs"/>
                        </a:rPr>
                        <a:t>GO Guaranteed Bonds</a:t>
                      </a:r>
                    </a:p>
                  </a:txBody>
                  <a:tcPr marL="92354" marR="92354" marT="46177" marB="46177" anchor="ctr">
                    <a:noFill/>
                  </a:tcPr>
                </a:tc>
                <a:tc>
                  <a:txBody>
                    <a:bodyPr/>
                    <a:lstStyle/>
                    <a:p>
                      <a:pPr algn="r"/>
                      <a:r>
                        <a:rPr lang="en-US" sz="1050" dirty="0"/>
                        <a:t>225.5</a:t>
                      </a:r>
                    </a:p>
                  </a:txBody>
                  <a:tcPr marL="92354" marR="92354" marT="46177" marB="46177"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4110452"/>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Public Buildings Authority</a:t>
                      </a:r>
                    </a:p>
                  </a:txBody>
                  <a:tcPr marL="92354" marR="92354" marT="46177" marB="46177"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solidFill>
                      <a:schemeClr val="accent3">
                        <a:lumMod val="20000"/>
                        <a:lumOff val="80000"/>
                      </a:schemeClr>
                    </a:solidFill>
                  </a:tcPr>
                </a:tc>
                <a:tc>
                  <a:txBody>
                    <a:bodyPr/>
                    <a:lstStyle/>
                    <a:p>
                      <a:pPr algn="ctr"/>
                      <a:r>
                        <a:rPr lang="en-US" sz="1050" dirty="0"/>
                        <a:t>PBA Loan</a:t>
                      </a:r>
                    </a:p>
                  </a:txBody>
                  <a:tcPr marL="92354" marR="92354" marT="46177" marB="46177" anchor="ctr">
                    <a:solidFill>
                      <a:schemeClr val="accent3">
                        <a:lumMod val="20000"/>
                        <a:lumOff val="80000"/>
                      </a:schemeClr>
                    </a:solidFill>
                  </a:tcPr>
                </a:tc>
                <a:tc>
                  <a:txBody>
                    <a:bodyPr/>
                    <a:lstStyle/>
                    <a:p>
                      <a:pPr algn="r"/>
                      <a:r>
                        <a:rPr lang="en-US" sz="1050" dirty="0"/>
                        <a:t>48.8</a:t>
                      </a:r>
                    </a:p>
                  </a:txBody>
                  <a:tcPr marL="92354" marR="92354" marT="46177" marB="46177"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411241965"/>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Public Buildings Authority</a:t>
                      </a:r>
                    </a:p>
                  </a:txBody>
                  <a:tcPr marL="92354" marR="92354" marT="46177" marB="46177" anchor="ct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solidFill>
                      <a:schemeClr val="bg1"/>
                    </a:solidFill>
                  </a:tcPr>
                </a:tc>
                <a:tc>
                  <a:txBody>
                    <a:bodyPr/>
                    <a:lstStyle/>
                    <a:p>
                      <a:pPr algn="ctr"/>
                      <a:r>
                        <a:rPr lang="en-US" sz="1050" dirty="0"/>
                        <a:t>PBA Loan</a:t>
                      </a:r>
                    </a:p>
                  </a:txBody>
                  <a:tcPr marL="92354" marR="92354" marT="46177" marB="46177" anchor="ctr">
                    <a:solidFill>
                      <a:schemeClr val="bg1"/>
                    </a:solidFill>
                  </a:tcPr>
                </a:tc>
                <a:tc>
                  <a:txBody>
                    <a:bodyPr/>
                    <a:lstStyle/>
                    <a:p>
                      <a:pPr algn="r"/>
                      <a:r>
                        <a:rPr lang="en-US" sz="1050" dirty="0"/>
                        <a:t>11.8</a:t>
                      </a:r>
                    </a:p>
                  </a:txBody>
                  <a:tcPr marL="92354" marR="92354" marT="46177" marB="4617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72934232"/>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Public Buildings Authority</a:t>
                      </a:r>
                    </a:p>
                  </a:txBody>
                  <a:tcPr marL="92354" marR="92354" marT="46177" marB="46177"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solidFill>
                      <a:schemeClr val="accent3">
                        <a:lumMod val="20000"/>
                        <a:lumOff val="80000"/>
                      </a:schemeClr>
                    </a:solidFill>
                  </a:tcPr>
                </a:tc>
                <a:tc>
                  <a:txBody>
                    <a:bodyPr/>
                    <a:lstStyle/>
                    <a:p>
                      <a:pPr algn="ctr"/>
                      <a:r>
                        <a:rPr lang="en-US" sz="1050" dirty="0"/>
                        <a:t>PBA Loan</a:t>
                      </a:r>
                    </a:p>
                  </a:txBody>
                  <a:tcPr marL="92354" marR="92354" marT="46177" marB="46177" anchor="ctr">
                    <a:solidFill>
                      <a:schemeClr val="accent3">
                        <a:lumMod val="20000"/>
                        <a:lumOff val="80000"/>
                      </a:schemeClr>
                    </a:solidFill>
                  </a:tcPr>
                </a:tc>
                <a:tc>
                  <a:txBody>
                    <a:bodyPr/>
                    <a:lstStyle/>
                    <a:p>
                      <a:pPr algn="r"/>
                      <a:r>
                        <a:rPr lang="en-US" sz="1050" dirty="0"/>
                        <a:t>38.3</a:t>
                      </a:r>
                    </a:p>
                  </a:txBody>
                  <a:tcPr marL="92354" marR="92354" marT="46177" marB="46177"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4345982"/>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Public Buildings Authority</a:t>
                      </a:r>
                    </a:p>
                  </a:txBody>
                  <a:tcPr marL="92354" marR="92354" marT="46177" marB="46177" anchor="ctr">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March 2022</a:t>
                      </a:r>
                    </a:p>
                  </a:txBody>
                  <a:tcPr marL="92354" marR="92354" marT="46177" marB="46177" anchor="ctr">
                    <a:solidFill>
                      <a:schemeClr val="bg1"/>
                    </a:solidFill>
                  </a:tcPr>
                </a:tc>
                <a:tc>
                  <a:txBody>
                    <a:bodyPr/>
                    <a:lstStyle/>
                    <a:p>
                      <a:pPr algn="ctr"/>
                      <a:r>
                        <a:rPr lang="en-US" sz="1050" dirty="0"/>
                        <a:t>PBA Loan</a:t>
                      </a:r>
                    </a:p>
                  </a:txBody>
                  <a:tcPr marL="92354" marR="92354" marT="46177" marB="46177" anchor="ctr">
                    <a:solidFill>
                      <a:schemeClr val="bg1"/>
                    </a:solidFill>
                  </a:tcPr>
                </a:tc>
                <a:tc>
                  <a:txBody>
                    <a:bodyPr/>
                    <a:lstStyle/>
                    <a:p>
                      <a:pPr algn="r"/>
                      <a:r>
                        <a:rPr lang="en-US" sz="1050" dirty="0"/>
                        <a:t>38.5</a:t>
                      </a:r>
                    </a:p>
                  </a:txBody>
                  <a:tcPr marL="92354" marR="92354" marT="46177" marB="46177"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ontserrat"/>
                          <a:ea typeface="+mn-ea"/>
                          <a:cs typeface="+mn-cs"/>
                        </a:rPr>
                        <a:t>Title III – Commonwealth</a:t>
                      </a:r>
                    </a:p>
                  </a:txBody>
                  <a:tcPr marL="92354" marR="92354" marT="46177" marB="46177"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11129702"/>
                  </a:ext>
                </a:extLst>
              </a:tr>
              <a:tr h="172782">
                <a:tc>
                  <a:txBody>
                    <a:bodyPr/>
                    <a:lstStyle/>
                    <a:p>
                      <a:pPr algn="ctr"/>
                      <a:r>
                        <a:rPr lang="en-US" sz="1050" dirty="0"/>
                        <a:t>CRIM</a:t>
                      </a:r>
                    </a:p>
                  </a:txBody>
                  <a:tcPr marL="92354" marR="92354" marT="46177" marB="46177"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a:r>
                        <a:rPr lang="en-US" sz="1050" dirty="0"/>
                        <a:t>August 2022</a:t>
                      </a:r>
                    </a:p>
                  </a:txBody>
                  <a:tcPr marL="92354" marR="92354" marT="46177" marB="46177" anchor="ctr">
                    <a:solidFill>
                      <a:schemeClr val="accent3">
                        <a:lumMod val="20000"/>
                        <a:lumOff val="80000"/>
                      </a:schemeClr>
                    </a:solidFill>
                  </a:tcPr>
                </a:tc>
                <a:tc>
                  <a:txBody>
                    <a:bodyPr/>
                    <a:lstStyle/>
                    <a:p>
                      <a:pPr algn="ctr"/>
                      <a:r>
                        <a:rPr lang="en-US" sz="1050" dirty="0"/>
                        <a:t>Loans</a:t>
                      </a:r>
                    </a:p>
                  </a:txBody>
                  <a:tcPr marL="92354" marR="92354" marT="46177" marB="46177" anchor="ctr">
                    <a:solidFill>
                      <a:schemeClr val="accent3">
                        <a:lumMod val="20000"/>
                        <a:lumOff val="80000"/>
                      </a:schemeClr>
                    </a:solidFill>
                  </a:tcPr>
                </a:tc>
                <a:tc>
                  <a:txBody>
                    <a:bodyPr/>
                    <a:lstStyle/>
                    <a:p>
                      <a:pPr algn="r"/>
                      <a:r>
                        <a:rPr lang="en-US" sz="1050" dirty="0"/>
                        <a:t>131.0</a:t>
                      </a:r>
                    </a:p>
                  </a:txBody>
                  <a:tcPr marL="92354" marR="92354" marT="46177" marB="46177"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Section 207 Settlement</a:t>
                      </a:r>
                    </a:p>
                  </a:txBody>
                  <a:tcPr marL="92354" marR="92354" marT="46177" marB="46177" anchor="ctr">
                    <a:lnR w="12700" cap="flat" cmpd="sng" algn="ctr">
                      <a:solidFill>
                        <a:schemeClr val="tx1"/>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255381386"/>
                  </a:ext>
                </a:extLst>
              </a:tr>
              <a:tr h="172782">
                <a:tc>
                  <a:txBody>
                    <a:bodyPr/>
                    <a:lstStyle/>
                    <a:p>
                      <a:pPr algn="ctr"/>
                      <a:r>
                        <a:rPr lang="en-US" sz="1050" dirty="0"/>
                        <a:t>Highway and Transportation Authority</a:t>
                      </a:r>
                    </a:p>
                  </a:txBody>
                  <a:tcPr marL="92354" marR="92354" marT="46177" marB="46177" anchor="ctr">
                    <a:lnL w="12700" cap="flat" cmpd="sng" algn="ctr">
                      <a:solidFill>
                        <a:schemeClr val="tx1"/>
                      </a:solidFill>
                      <a:prstDash val="solid"/>
                      <a:round/>
                      <a:headEnd type="none" w="med" len="med"/>
                      <a:tailEnd type="none" w="med" len="med"/>
                    </a:lnL>
                    <a:noFill/>
                  </a:tcPr>
                </a:tc>
                <a:tc>
                  <a:txBody>
                    <a:bodyPr/>
                    <a:lstStyle/>
                    <a:p>
                      <a:pPr algn="ctr"/>
                      <a:r>
                        <a:rPr lang="en-US" sz="1050" dirty="0"/>
                        <a:t>December 2022</a:t>
                      </a:r>
                    </a:p>
                  </a:txBody>
                  <a:tcPr marL="92354" marR="92354" marT="46177" marB="46177" anchor="ctr">
                    <a:noFill/>
                  </a:tcPr>
                </a:tc>
                <a:tc>
                  <a:txBody>
                    <a:bodyPr/>
                    <a:lstStyle/>
                    <a:p>
                      <a:pPr algn="ctr"/>
                      <a:r>
                        <a:rPr lang="en-US" sz="1050" dirty="0"/>
                        <a:t>Revenue Bonds</a:t>
                      </a:r>
                    </a:p>
                  </a:txBody>
                  <a:tcPr marL="92354" marR="92354" marT="46177" marB="46177" anchor="ctr">
                    <a:noFill/>
                  </a:tcPr>
                </a:tc>
                <a:tc>
                  <a:txBody>
                    <a:bodyPr/>
                    <a:lstStyle/>
                    <a:p>
                      <a:pPr algn="r"/>
                      <a:r>
                        <a:rPr lang="en-US" sz="1050" dirty="0"/>
                        <a:t>200.0</a:t>
                      </a:r>
                    </a:p>
                  </a:txBody>
                  <a:tcPr marL="92354" marR="92354" marT="46177" marB="46177" anchor="ctr">
                    <a:noFill/>
                  </a:tcPr>
                </a:tc>
                <a:tc>
                  <a:txBody>
                    <a:bodyPr/>
                    <a:lstStyle/>
                    <a:p>
                      <a:pPr algn="ctr"/>
                      <a:r>
                        <a:rPr lang="en-US" sz="1050" dirty="0"/>
                        <a:t>Title III – HTA</a:t>
                      </a:r>
                    </a:p>
                  </a:txBody>
                  <a:tcPr marL="92354" marR="92354" marT="46177" marB="4617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32720399"/>
                  </a:ext>
                </a:extLst>
              </a:tr>
              <a:tr h="172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Highway and Transportation Authority</a:t>
                      </a:r>
                    </a:p>
                  </a:txBody>
                  <a:tcPr marL="92354" marR="92354" marT="46177" marB="46177"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050" dirty="0"/>
                        <a:t>December 2022</a:t>
                      </a:r>
                    </a:p>
                  </a:txBody>
                  <a:tcPr marL="92354" marR="92354" marT="46177" marB="46177" anchor="ctr">
                    <a:solidFill>
                      <a:schemeClr val="bg1">
                        <a:lumMod val="95000"/>
                      </a:schemeClr>
                    </a:solidFill>
                  </a:tcPr>
                </a:tc>
                <a:tc>
                  <a:txBody>
                    <a:bodyPr/>
                    <a:lstStyle/>
                    <a:p>
                      <a:pPr algn="ctr"/>
                      <a:r>
                        <a:rPr lang="en-US" sz="1050" dirty="0"/>
                        <a:t>Loans</a:t>
                      </a:r>
                    </a:p>
                  </a:txBody>
                  <a:tcPr marL="92354" marR="92354" marT="46177" marB="46177" anchor="ctr">
                    <a:solidFill>
                      <a:schemeClr val="bg1">
                        <a:lumMod val="95000"/>
                      </a:schemeClr>
                    </a:solidFill>
                  </a:tcPr>
                </a:tc>
                <a:tc>
                  <a:txBody>
                    <a:bodyPr/>
                    <a:lstStyle/>
                    <a:p>
                      <a:pPr algn="r"/>
                      <a:r>
                        <a:rPr lang="en-US" sz="1050" dirty="0"/>
                        <a:t>1,733.7</a:t>
                      </a:r>
                    </a:p>
                  </a:txBody>
                  <a:tcPr marL="92354" marR="92354" marT="46177" marB="46177"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Title III – HTA</a:t>
                      </a:r>
                    </a:p>
                  </a:txBody>
                  <a:tcPr marL="92354" marR="92354" marT="46177" marB="46177"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43947470"/>
                  </a:ext>
                </a:extLst>
              </a:tr>
              <a:tr h="172782">
                <a:tc>
                  <a:txBody>
                    <a:bodyPr/>
                    <a:lstStyle/>
                    <a:p>
                      <a:pPr algn="ctr"/>
                      <a:r>
                        <a:rPr lang="en-US" sz="1050" dirty="0"/>
                        <a:t>Various</a:t>
                      </a:r>
                      <a:r>
                        <a:rPr lang="en-US" sz="1050" baseline="30000" dirty="0"/>
                        <a:t>(1)</a:t>
                      </a:r>
                      <a:endParaRPr lang="en-US" sz="1050" dirty="0"/>
                    </a:p>
                  </a:txBody>
                  <a:tcPr marL="92354" marR="92354" marT="46177" marB="46177"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050" dirty="0"/>
                        <a:t>October 2023</a:t>
                      </a:r>
                    </a:p>
                  </a:txBody>
                  <a:tcPr marL="92354" marR="92354" marT="46177" marB="46177" anchor="ctr">
                    <a:solidFill>
                      <a:schemeClr val="bg1">
                        <a:lumMod val="95000"/>
                      </a:schemeClr>
                    </a:solidFill>
                  </a:tcPr>
                </a:tc>
                <a:tc>
                  <a:txBody>
                    <a:bodyPr/>
                    <a:lstStyle/>
                    <a:p>
                      <a:pPr algn="ctr"/>
                      <a:r>
                        <a:rPr lang="en-US" sz="1050" dirty="0"/>
                        <a:t>Various Loans</a:t>
                      </a:r>
                      <a:r>
                        <a:rPr lang="en-US" sz="1050" baseline="30000" dirty="0"/>
                        <a:t>(1)</a:t>
                      </a:r>
                    </a:p>
                  </a:txBody>
                  <a:tcPr marL="92354" marR="92354" marT="46177" marB="46177" anchor="ctr">
                    <a:solidFill>
                      <a:schemeClr val="bg1">
                        <a:lumMod val="95000"/>
                      </a:schemeClr>
                    </a:solidFill>
                  </a:tcPr>
                </a:tc>
                <a:tc>
                  <a:txBody>
                    <a:bodyPr/>
                    <a:lstStyle/>
                    <a:p>
                      <a:pPr algn="r"/>
                      <a:r>
                        <a:rPr lang="en-US" sz="1050" dirty="0"/>
                        <a:t>65.5</a:t>
                      </a:r>
                    </a:p>
                  </a:txBody>
                  <a:tcPr marL="92354" marR="92354" marT="46177" marB="46177"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Section 207 Settlement</a:t>
                      </a:r>
                    </a:p>
                  </a:txBody>
                  <a:tcPr marL="92354" marR="92354" marT="46177" marB="46177"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725468740"/>
                  </a:ext>
                </a:extLst>
              </a:tr>
              <a:tr h="172782">
                <a:tc>
                  <a:txBody>
                    <a:bodyPr/>
                    <a:lstStyle/>
                    <a:p>
                      <a:pPr algn="ctr"/>
                      <a:r>
                        <a:rPr lang="en-US" sz="1050" dirty="0"/>
                        <a:t>Ports</a:t>
                      </a:r>
                    </a:p>
                  </a:txBody>
                  <a:tcPr marL="92354" marR="92354" marT="46177" marB="46177" anchor="ctr">
                    <a:lnL w="12700" cap="flat" cmpd="sng" algn="ctr">
                      <a:solidFill>
                        <a:schemeClr val="tx1"/>
                      </a:solidFill>
                      <a:prstDash val="solid"/>
                      <a:round/>
                      <a:headEnd type="none" w="med" len="med"/>
                      <a:tailEnd type="none" w="med" len="med"/>
                    </a:lnL>
                    <a:noFill/>
                  </a:tcPr>
                </a:tc>
                <a:tc>
                  <a:txBody>
                    <a:bodyPr/>
                    <a:lstStyle/>
                    <a:p>
                      <a:pPr algn="ctr"/>
                      <a:r>
                        <a:rPr lang="en-US" sz="1050" dirty="0"/>
                        <a:t>January 2024</a:t>
                      </a:r>
                    </a:p>
                  </a:txBody>
                  <a:tcPr marL="92354" marR="92354" marT="46177" marB="46177" anchor="ctr">
                    <a:noFill/>
                  </a:tcPr>
                </a:tc>
                <a:tc>
                  <a:txBody>
                    <a:bodyPr/>
                    <a:lstStyle/>
                    <a:p>
                      <a:pPr algn="ctr"/>
                      <a:r>
                        <a:rPr lang="en-US" sz="1050" dirty="0"/>
                        <a:t>Loans</a:t>
                      </a:r>
                    </a:p>
                  </a:txBody>
                  <a:tcPr marL="92354" marR="92354" marT="46177" marB="46177" anchor="ctr">
                    <a:noFill/>
                  </a:tcPr>
                </a:tc>
                <a:tc>
                  <a:txBody>
                    <a:bodyPr/>
                    <a:lstStyle/>
                    <a:p>
                      <a:pPr algn="r"/>
                      <a:r>
                        <a:rPr lang="en-US" sz="1050" dirty="0"/>
                        <a:t>601.1</a:t>
                      </a:r>
                    </a:p>
                  </a:txBody>
                  <a:tcPr marL="92354" marR="92354" marT="46177" marB="46177" anchor="ctr">
                    <a:noFill/>
                  </a:tcPr>
                </a:tc>
                <a:tc>
                  <a:txBody>
                    <a:bodyPr/>
                    <a:lstStyle/>
                    <a:p>
                      <a:pPr algn="ctr"/>
                      <a:r>
                        <a:rPr lang="en-US" sz="1050" dirty="0"/>
                        <a:t>Section 207 Settlement</a:t>
                      </a:r>
                    </a:p>
                  </a:txBody>
                  <a:tcPr marL="92354" marR="92354" marT="46177" marB="46177"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91001810"/>
                  </a:ext>
                </a:extLst>
              </a:tr>
              <a:tr h="172782">
                <a:tc>
                  <a:txBody>
                    <a:bodyPr/>
                    <a:lstStyle/>
                    <a:p>
                      <a:pPr algn="ctr"/>
                      <a:r>
                        <a:rPr lang="en-US" sz="1050" dirty="0"/>
                        <a:t>Tourism Development Fund</a:t>
                      </a:r>
                    </a:p>
                  </a:txBody>
                  <a:tcPr marL="92354" marR="92354" marT="46177" marB="46177"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50" dirty="0"/>
                        <a:t>December 2023</a:t>
                      </a:r>
                    </a:p>
                  </a:txBody>
                  <a:tcPr marL="92354" marR="92354" marT="46177" marB="46177"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50" dirty="0"/>
                        <a:t>Loans/Bonds</a:t>
                      </a:r>
                    </a:p>
                  </a:txBody>
                  <a:tcPr marL="92354" marR="92354" marT="46177" marB="46177"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050" dirty="0"/>
                        <a:t>$90.0</a:t>
                      </a:r>
                    </a:p>
                  </a:txBody>
                  <a:tcPr marL="92354" marR="92354" marT="46177" marB="46177"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50" dirty="0"/>
                        <a:t>Title VI</a:t>
                      </a:r>
                    </a:p>
                  </a:txBody>
                  <a:tcPr marL="92354" marR="92354" marT="46177" marB="46177"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3116927"/>
                  </a:ext>
                </a:extLst>
              </a:tr>
            </a:tbl>
          </a:graphicData>
        </a:graphic>
      </p:graphicFrame>
      <p:cxnSp>
        <p:nvCxnSpPr>
          <p:cNvPr id="10" name="Straight Connector 9">
            <a:extLst>
              <a:ext uri="{FF2B5EF4-FFF2-40B4-BE49-F238E27FC236}">
                <a16:creationId xmlns:a16="http://schemas.microsoft.com/office/drawing/2014/main" id="{EFADD9CB-C26B-EB0D-BE8D-0EE262E4BB77}"/>
              </a:ext>
            </a:extLst>
          </p:cNvPr>
          <p:cNvCxnSpPr/>
          <p:nvPr/>
        </p:nvCxnSpPr>
        <p:spPr>
          <a:xfrm>
            <a:off x="1156020" y="6524625"/>
            <a:ext cx="1013110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70093B-435C-996A-F708-1E065D40F1EB}"/>
              </a:ext>
            </a:extLst>
          </p:cNvPr>
          <p:cNvSpPr txBox="1"/>
          <p:nvPr/>
        </p:nvSpPr>
        <p:spPr>
          <a:xfrm>
            <a:off x="1136970" y="6515100"/>
            <a:ext cx="10131105" cy="215444"/>
          </a:xfrm>
          <a:prstGeom prst="rect">
            <a:avLst/>
          </a:prstGeom>
          <a:noFill/>
        </p:spPr>
        <p:txBody>
          <a:bodyPr wrap="square" rtlCol="0">
            <a:spAutoFit/>
          </a:bodyPr>
          <a:lstStyle/>
          <a:p>
            <a:r>
              <a:rPr lang="en-US" sz="800" dirty="0"/>
              <a:t>Notes: (1) Includes loans to HFA, FIDA, Ports Authority of Ponce, Port of the Americas and EDB. (2) </a:t>
            </a:r>
            <a:r>
              <a:rPr lang="en-US" sz="800" dirty="0" err="1"/>
              <a:t>Exlcudes</a:t>
            </a:r>
            <a:r>
              <a:rPr lang="en-US" sz="800" dirty="0"/>
              <a:t> accrued interest.</a:t>
            </a:r>
          </a:p>
        </p:txBody>
      </p:sp>
    </p:spTree>
    <p:extLst>
      <p:ext uri="{BB962C8B-B14F-4D97-AF65-F5344CB8AC3E}">
        <p14:creationId xmlns:p14="http://schemas.microsoft.com/office/powerpoint/2010/main" val="51216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756930-8EF9-6A92-5162-7537416FEE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4" name="think-cell data - do not delete" hidden="1">
                        <a:extLst>
                          <a:ext uri="{FF2B5EF4-FFF2-40B4-BE49-F238E27FC236}">
                            <a16:creationId xmlns:a16="http://schemas.microsoft.com/office/drawing/2014/main" id="{31756930-8EF9-6A92-5162-7537416FEE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0EF2967-B1CC-2FC4-698E-9712A7A6F460}"/>
              </a:ext>
            </a:extLst>
          </p:cNvPr>
          <p:cNvSpPr>
            <a:spLocks noGrp="1"/>
          </p:cNvSpPr>
          <p:nvPr>
            <p:ph type="title"/>
          </p:nvPr>
        </p:nvSpPr>
        <p:spPr>
          <a:xfrm>
            <a:off x="310662" y="3925201"/>
            <a:ext cx="10298244" cy="923330"/>
          </a:xfrm>
        </p:spPr>
        <p:txBody>
          <a:bodyPr vert="horz"/>
          <a:lstStyle/>
          <a:p>
            <a:r>
              <a:rPr lang="en-US" sz="3600" dirty="0"/>
              <a:t>GDB Qualifying Modification</a:t>
            </a:r>
            <a:br>
              <a:rPr lang="en-US" sz="3600" dirty="0"/>
            </a:br>
            <a:r>
              <a:rPr lang="en-US" sz="2400" dirty="0"/>
              <a:t>Public Entity Loans Pending Resolution</a:t>
            </a:r>
            <a:endParaRPr lang="en-US" sz="3600" dirty="0"/>
          </a:p>
        </p:txBody>
      </p:sp>
      <p:sp>
        <p:nvSpPr>
          <p:cNvPr id="3" name="Footer Placeholder 1">
            <a:extLst>
              <a:ext uri="{FF2B5EF4-FFF2-40B4-BE49-F238E27FC236}">
                <a16:creationId xmlns:a16="http://schemas.microsoft.com/office/drawing/2014/main" id="{9CCDE4B7-9E4F-ACB8-A485-81DF83E6CF6B}"/>
              </a:ext>
            </a:extLst>
          </p:cNvPr>
          <p:cNvSpPr txBox="1">
            <a:spLocks/>
          </p:cNvSpPr>
          <p:nvPr/>
        </p:nvSpPr>
        <p:spPr>
          <a:xfrm>
            <a:off x="10401300" y="4605"/>
            <a:ext cx="1781983"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FF0000"/>
                </a:solidFill>
              </a:rPr>
              <a:t>Subject to Changes</a:t>
            </a:r>
          </a:p>
        </p:txBody>
      </p:sp>
    </p:spTree>
    <p:extLst>
      <p:ext uri="{BB962C8B-B14F-4D97-AF65-F5344CB8AC3E}">
        <p14:creationId xmlns:p14="http://schemas.microsoft.com/office/powerpoint/2010/main" val="2789523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1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17.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1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29.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3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3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_PB_ORIGINAL_LEFT" val="36"/>
  <p:tag name="_PB_ORIGINAL_TOP" val="126"/>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65E625C61D67448683ECF80F198F84" ma:contentTypeVersion="0" ma:contentTypeDescription="Create a new document." ma:contentTypeScope="" ma:versionID="2c2a9bdf1b08acfcc72d1e35b4944b1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C4706-2B19-45D7-80EE-014332B1A8D8}"/>
</file>

<file path=customXml/itemProps2.xml><?xml version="1.0" encoding="utf-8"?>
<ds:datastoreItem xmlns:ds="http://schemas.openxmlformats.org/officeDocument/2006/customXml" ds:itemID="{573ECDB6-1A44-42D7-9663-B73AEC47F5ED}"/>
</file>

<file path=customXml/itemProps3.xml><?xml version="1.0" encoding="utf-8"?>
<ds:datastoreItem xmlns:ds="http://schemas.openxmlformats.org/officeDocument/2006/customXml" ds:itemID="{331A38A4-814F-4D45-A0AD-07EAE6821BE1}"/>
</file>

<file path=docProps/app.xml><?xml version="1.0" encoding="utf-8"?>
<Properties xmlns="http://schemas.openxmlformats.org/officeDocument/2006/extended-properties" xmlns:vt="http://schemas.openxmlformats.org/officeDocument/2006/docPropsVTypes">
  <Template/>
  <TotalTime>5003</TotalTime>
  <Words>6935</Words>
  <Application>Microsoft Office PowerPoint</Application>
  <PresentationFormat>Widescreen</PresentationFormat>
  <Paragraphs>635</Paragraphs>
  <Slides>31</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Century Gothic</vt:lpstr>
      <vt:lpstr>Montserrat</vt:lpstr>
      <vt:lpstr>Roboto</vt:lpstr>
      <vt:lpstr>Times New Roman</vt:lpstr>
      <vt:lpstr>Wingdings</vt:lpstr>
      <vt:lpstr>1_Office Theme</vt:lpstr>
      <vt:lpstr>think-cell Slide</vt:lpstr>
      <vt:lpstr>Government Development Bank for Puerto Rico Transition Materials</vt:lpstr>
      <vt:lpstr>PowerPoint Presentation</vt:lpstr>
      <vt:lpstr>Background</vt:lpstr>
      <vt:lpstr>PowerPoint Presentation</vt:lpstr>
      <vt:lpstr>PowerPoint Presentation</vt:lpstr>
      <vt:lpstr>PowerPoint Presentation</vt:lpstr>
      <vt:lpstr>GDB Qualifying Modification 2021 – 2024 Debt Settlement Progress</vt:lpstr>
      <vt:lpstr>PowerPoint Presentation</vt:lpstr>
      <vt:lpstr>GDB Qualifying Modification Public Entity Loans Pending Resolution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Puerto Rico’s CRF Program</dc:title>
  <dc:creator>Ryan Flanagan</dc:creator>
  <cp:lastModifiedBy>Juan Carlos Batlle</cp:lastModifiedBy>
  <cp:revision>125</cp:revision>
  <cp:lastPrinted>2024-08-02T17:05:40Z</cp:lastPrinted>
  <dcterms:created xsi:type="dcterms:W3CDTF">2021-02-11T15:53:49Z</dcterms:created>
  <dcterms:modified xsi:type="dcterms:W3CDTF">2024-10-02T19:31:32Z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0x0101006B65E625C61D67448683ECF80F198F84</vt:lpwstr>
  </property>
</Properties>
</file>